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4"/>
  </p:notesMasterIdLst>
  <p:sldIdLst>
    <p:sldId id="256" r:id="rId2"/>
    <p:sldId id="257" r:id="rId3"/>
    <p:sldId id="258" r:id="rId4"/>
    <p:sldId id="338" r:id="rId5"/>
    <p:sldId id="339" r:id="rId6"/>
    <p:sldId id="390" r:id="rId7"/>
    <p:sldId id="259" r:id="rId8"/>
    <p:sldId id="373" r:id="rId9"/>
    <p:sldId id="342" r:id="rId10"/>
    <p:sldId id="374" r:id="rId11"/>
    <p:sldId id="391" r:id="rId12"/>
    <p:sldId id="392" r:id="rId13"/>
    <p:sldId id="343" r:id="rId14"/>
    <p:sldId id="344" r:id="rId15"/>
    <p:sldId id="375" r:id="rId16"/>
    <p:sldId id="350" r:id="rId17"/>
    <p:sldId id="354" r:id="rId18"/>
    <p:sldId id="360" r:id="rId19"/>
    <p:sldId id="362" r:id="rId20"/>
    <p:sldId id="382" r:id="rId21"/>
    <p:sldId id="383" r:id="rId22"/>
    <p:sldId id="363" r:id="rId23"/>
    <p:sldId id="376" r:id="rId24"/>
    <p:sldId id="365" r:id="rId25"/>
    <p:sldId id="366" r:id="rId26"/>
    <p:sldId id="368" r:id="rId27"/>
    <p:sldId id="377" r:id="rId28"/>
    <p:sldId id="370" r:id="rId29"/>
    <p:sldId id="371" r:id="rId30"/>
    <p:sldId id="378" r:id="rId31"/>
    <p:sldId id="381" r:id="rId32"/>
    <p:sldId id="276" r:id="rId33"/>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E9C561"/>
    <a:srgbClr val="0078A2"/>
    <a:srgbClr val="FFD347"/>
    <a:srgbClr val="FFC000"/>
    <a:srgbClr val="FFEDB3"/>
    <a:srgbClr val="404040"/>
    <a:srgbClr val="FFE699"/>
    <a:srgbClr val="FFDD71"/>
    <a:srgbClr val="A9D1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09" autoAdjust="0"/>
    <p:restoredTop sz="94660"/>
  </p:normalViewPr>
  <p:slideViewPr>
    <p:cSldViewPr snapToGrid="0">
      <p:cViewPr varScale="1">
        <p:scale>
          <a:sx n="111" d="100"/>
          <a:sy n="111" d="100"/>
        </p:scale>
        <p:origin x="1152" y="11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1E3818-EDA3-4754-A6E8-CAC02AE78FED}" type="doc">
      <dgm:prSet loTypeId="urn:microsoft.com/office/officeart/2005/8/layout/process1" loCatId="process" qsTypeId="urn:microsoft.com/office/officeart/2005/8/quickstyle/simple2" qsCatId="simple" csTypeId="urn:microsoft.com/office/officeart/2005/8/colors/colorful3" csCatId="colorful" phldr="1"/>
      <dgm:spPr/>
    </dgm:pt>
    <dgm:pt modelId="{7C039E8C-17FA-4164-95E0-06C5C23BB2BB}">
      <dgm:prSet phldrT="[文字]"/>
      <dgm:spPr>
        <a:solidFill>
          <a:schemeClr val="accent6"/>
        </a:solidFill>
      </dgm:spPr>
      <dgm:t>
        <a:bodyPr/>
        <a:lstStyle/>
        <a:p>
          <a:pPr algn="l"/>
          <a:r>
            <a:rPr lang="zh-TW" altLang="en-US" b="1" dirty="0" smtClean="0">
              <a:latin typeface="Microsoft YaHei" panose="020B0503020204020204" pitchFamily="34" charset="-122"/>
              <a:ea typeface="Microsoft YaHei" panose="020B0503020204020204" pitchFamily="34" charset="-122"/>
            </a:rPr>
            <a:t>業者提供客戶加值期貨市場資訊，創造營收</a:t>
          </a:r>
          <a:endParaRPr lang="zh-TW" altLang="en-US" dirty="0"/>
        </a:p>
      </dgm:t>
    </dgm:pt>
    <dgm:pt modelId="{52E85462-065F-4E1D-B401-ABB50230B20C}" type="parTrans" cxnId="{7BF13EDD-8346-47A8-84A2-9933ABA39C5F}">
      <dgm:prSet/>
      <dgm:spPr/>
      <dgm:t>
        <a:bodyPr/>
        <a:lstStyle/>
        <a:p>
          <a:endParaRPr lang="zh-TW" altLang="en-US"/>
        </a:p>
      </dgm:t>
    </dgm:pt>
    <dgm:pt modelId="{BB1B47FD-7B99-41AE-A806-35D81DFA73F3}" type="sibTrans" cxnId="{7BF13EDD-8346-47A8-84A2-9933ABA39C5F}">
      <dgm:prSet/>
      <dgm:spPr>
        <a:solidFill>
          <a:schemeClr val="accent4"/>
        </a:solidFill>
      </dgm:spPr>
      <dgm:t>
        <a:bodyPr/>
        <a:lstStyle/>
        <a:p>
          <a:endParaRPr lang="zh-TW" altLang="en-US"/>
        </a:p>
      </dgm:t>
    </dgm:pt>
    <dgm:pt modelId="{C5E0FD1F-DF29-415E-9632-4995CB5FDBF4}">
      <dgm:prSet phldrT="[文字]"/>
      <dgm:spPr/>
      <dgm:t>
        <a:bodyPr/>
        <a:lstStyle/>
        <a:p>
          <a:pPr algn="l"/>
          <a:r>
            <a:rPr lang="zh-TW" altLang="en-US" b="1" dirty="0" smtClean="0">
              <a:latin typeface="Microsoft YaHei" panose="020B0503020204020204" pitchFamily="34" charset="-122"/>
              <a:ea typeface="Microsoft YaHei" panose="020B0503020204020204" pitchFamily="34" charset="-122"/>
            </a:rPr>
            <a:t>市場透明度提升，有助於交易人自主分析，刺激其交易意願</a:t>
          </a:r>
          <a:endParaRPr lang="zh-TW" altLang="en-US" dirty="0"/>
        </a:p>
      </dgm:t>
    </dgm:pt>
    <dgm:pt modelId="{6026DEC2-7094-48F5-9DD9-B300E9853DF5}" type="parTrans" cxnId="{B2A79A77-942D-4EEB-A8E1-A1D2134811B4}">
      <dgm:prSet/>
      <dgm:spPr/>
      <dgm:t>
        <a:bodyPr/>
        <a:lstStyle/>
        <a:p>
          <a:endParaRPr lang="zh-TW" altLang="en-US"/>
        </a:p>
      </dgm:t>
    </dgm:pt>
    <dgm:pt modelId="{82A38E06-8C59-4611-8072-22BE6DFDEFE0}" type="sibTrans" cxnId="{B2A79A77-942D-4EEB-A8E1-A1D2134811B4}">
      <dgm:prSet/>
      <dgm:spPr/>
      <dgm:t>
        <a:bodyPr/>
        <a:lstStyle/>
        <a:p>
          <a:endParaRPr lang="zh-TW" altLang="en-US"/>
        </a:p>
      </dgm:t>
    </dgm:pt>
    <dgm:pt modelId="{ED2F1375-C7F0-4FCA-8CA2-4EF879A6F79A}">
      <dgm:prSet phldrT="[文字]"/>
      <dgm:spPr/>
      <dgm:t>
        <a:bodyPr/>
        <a:lstStyle/>
        <a:p>
          <a:pPr algn="l"/>
          <a:r>
            <a:rPr lang="zh-TW" altLang="en-US" b="1" dirty="0" smtClean="0">
              <a:latin typeface="Microsoft YaHei" panose="020B0503020204020204" pitchFamily="34" charset="-122"/>
              <a:ea typeface="Microsoft YaHei" panose="020B0503020204020204" pitchFamily="34" charset="-122"/>
            </a:rPr>
            <a:t>引發更多交易，促進市場流動性提升，市場更為健全</a:t>
          </a:r>
          <a:endParaRPr lang="zh-TW" altLang="en-US" dirty="0"/>
        </a:p>
      </dgm:t>
    </dgm:pt>
    <dgm:pt modelId="{60A88C60-D0A6-466B-8F37-116AF961AD24}" type="parTrans" cxnId="{E4B6D402-D316-4338-9E83-B6511452EE89}">
      <dgm:prSet/>
      <dgm:spPr/>
      <dgm:t>
        <a:bodyPr/>
        <a:lstStyle/>
        <a:p>
          <a:endParaRPr lang="zh-TW" altLang="en-US"/>
        </a:p>
      </dgm:t>
    </dgm:pt>
    <dgm:pt modelId="{A740B8C1-1FA0-4AFE-8A91-D6FF427762B8}" type="sibTrans" cxnId="{E4B6D402-D316-4338-9E83-B6511452EE89}">
      <dgm:prSet/>
      <dgm:spPr/>
      <dgm:t>
        <a:bodyPr/>
        <a:lstStyle/>
        <a:p>
          <a:endParaRPr lang="zh-TW" altLang="en-US"/>
        </a:p>
      </dgm:t>
    </dgm:pt>
    <dgm:pt modelId="{80004F4B-1326-4792-8C44-DC17748FBE3D}" type="pres">
      <dgm:prSet presAssocID="{BE1E3818-EDA3-4754-A6E8-CAC02AE78FED}" presName="Name0" presStyleCnt="0">
        <dgm:presLayoutVars>
          <dgm:dir/>
          <dgm:resizeHandles val="exact"/>
        </dgm:presLayoutVars>
      </dgm:prSet>
      <dgm:spPr/>
    </dgm:pt>
    <dgm:pt modelId="{AE4DD370-AA2B-4EFD-AAF7-517DEFAE94F8}" type="pres">
      <dgm:prSet presAssocID="{7C039E8C-17FA-4164-95E0-06C5C23BB2BB}" presName="node" presStyleLbl="node1" presStyleIdx="0" presStyleCnt="3">
        <dgm:presLayoutVars>
          <dgm:bulletEnabled val="1"/>
        </dgm:presLayoutVars>
      </dgm:prSet>
      <dgm:spPr/>
      <dgm:t>
        <a:bodyPr/>
        <a:lstStyle/>
        <a:p>
          <a:endParaRPr lang="zh-TW" altLang="en-US"/>
        </a:p>
      </dgm:t>
    </dgm:pt>
    <dgm:pt modelId="{83A799EF-F89F-4DF4-A40F-F8CB55E7D54C}" type="pres">
      <dgm:prSet presAssocID="{BB1B47FD-7B99-41AE-A806-35D81DFA73F3}" presName="sibTrans" presStyleLbl="sibTrans2D1" presStyleIdx="0" presStyleCnt="2"/>
      <dgm:spPr/>
      <dgm:t>
        <a:bodyPr/>
        <a:lstStyle/>
        <a:p>
          <a:endParaRPr lang="zh-TW" altLang="en-US"/>
        </a:p>
      </dgm:t>
    </dgm:pt>
    <dgm:pt modelId="{28F8CB2E-BE59-435D-BB40-FDE878B0C2D2}" type="pres">
      <dgm:prSet presAssocID="{BB1B47FD-7B99-41AE-A806-35D81DFA73F3}" presName="connectorText" presStyleLbl="sibTrans2D1" presStyleIdx="0" presStyleCnt="2"/>
      <dgm:spPr/>
      <dgm:t>
        <a:bodyPr/>
        <a:lstStyle/>
        <a:p>
          <a:endParaRPr lang="zh-TW" altLang="en-US"/>
        </a:p>
      </dgm:t>
    </dgm:pt>
    <dgm:pt modelId="{3C54D054-BD0A-48E3-B2FD-6075E5A7CCDB}" type="pres">
      <dgm:prSet presAssocID="{C5E0FD1F-DF29-415E-9632-4995CB5FDBF4}" presName="node" presStyleLbl="node1" presStyleIdx="1" presStyleCnt="3">
        <dgm:presLayoutVars>
          <dgm:bulletEnabled val="1"/>
        </dgm:presLayoutVars>
      </dgm:prSet>
      <dgm:spPr/>
      <dgm:t>
        <a:bodyPr/>
        <a:lstStyle/>
        <a:p>
          <a:endParaRPr lang="zh-TW" altLang="en-US"/>
        </a:p>
      </dgm:t>
    </dgm:pt>
    <dgm:pt modelId="{0AF035A3-4557-4B89-BD5F-2D2D60993C07}" type="pres">
      <dgm:prSet presAssocID="{82A38E06-8C59-4611-8072-22BE6DFDEFE0}" presName="sibTrans" presStyleLbl="sibTrans2D1" presStyleIdx="1" presStyleCnt="2"/>
      <dgm:spPr/>
      <dgm:t>
        <a:bodyPr/>
        <a:lstStyle/>
        <a:p>
          <a:endParaRPr lang="zh-TW" altLang="en-US"/>
        </a:p>
      </dgm:t>
    </dgm:pt>
    <dgm:pt modelId="{05B837FC-1BC4-4237-AAAD-0608C7FE0211}" type="pres">
      <dgm:prSet presAssocID="{82A38E06-8C59-4611-8072-22BE6DFDEFE0}" presName="connectorText" presStyleLbl="sibTrans2D1" presStyleIdx="1" presStyleCnt="2"/>
      <dgm:spPr/>
      <dgm:t>
        <a:bodyPr/>
        <a:lstStyle/>
        <a:p>
          <a:endParaRPr lang="zh-TW" altLang="en-US"/>
        </a:p>
      </dgm:t>
    </dgm:pt>
    <dgm:pt modelId="{C9941B9B-405D-4B51-AA43-80A345B70359}" type="pres">
      <dgm:prSet presAssocID="{ED2F1375-C7F0-4FCA-8CA2-4EF879A6F79A}" presName="node" presStyleLbl="node1" presStyleIdx="2" presStyleCnt="3">
        <dgm:presLayoutVars>
          <dgm:bulletEnabled val="1"/>
        </dgm:presLayoutVars>
      </dgm:prSet>
      <dgm:spPr/>
      <dgm:t>
        <a:bodyPr/>
        <a:lstStyle/>
        <a:p>
          <a:endParaRPr lang="zh-TW" altLang="en-US"/>
        </a:p>
      </dgm:t>
    </dgm:pt>
  </dgm:ptLst>
  <dgm:cxnLst>
    <dgm:cxn modelId="{B2A79A77-942D-4EEB-A8E1-A1D2134811B4}" srcId="{BE1E3818-EDA3-4754-A6E8-CAC02AE78FED}" destId="{C5E0FD1F-DF29-415E-9632-4995CB5FDBF4}" srcOrd="1" destOrd="0" parTransId="{6026DEC2-7094-48F5-9DD9-B300E9853DF5}" sibTransId="{82A38E06-8C59-4611-8072-22BE6DFDEFE0}"/>
    <dgm:cxn modelId="{E30EB2BD-86A9-4B51-8FAB-2DAD6C511ACD}" type="presOf" srcId="{BE1E3818-EDA3-4754-A6E8-CAC02AE78FED}" destId="{80004F4B-1326-4792-8C44-DC17748FBE3D}" srcOrd="0" destOrd="0" presId="urn:microsoft.com/office/officeart/2005/8/layout/process1"/>
    <dgm:cxn modelId="{48D22451-0771-4742-A81A-59298186BAE6}" type="presOf" srcId="{82A38E06-8C59-4611-8072-22BE6DFDEFE0}" destId="{0AF035A3-4557-4B89-BD5F-2D2D60993C07}" srcOrd="0" destOrd="0" presId="urn:microsoft.com/office/officeart/2005/8/layout/process1"/>
    <dgm:cxn modelId="{CC61ED8E-FD6A-4B60-9A87-F2A0DE385D3C}" type="presOf" srcId="{7C039E8C-17FA-4164-95E0-06C5C23BB2BB}" destId="{AE4DD370-AA2B-4EFD-AAF7-517DEFAE94F8}" srcOrd="0" destOrd="0" presId="urn:microsoft.com/office/officeart/2005/8/layout/process1"/>
    <dgm:cxn modelId="{DA0D495D-2A12-4A78-AD67-57E70C10886C}" type="presOf" srcId="{BB1B47FD-7B99-41AE-A806-35D81DFA73F3}" destId="{28F8CB2E-BE59-435D-BB40-FDE878B0C2D2}" srcOrd="1" destOrd="0" presId="urn:microsoft.com/office/officeart/2005/8/layout/process1"/>
    <dgm:cxn modelId="{1920FC53-3CA6-4EC4-83E5-7AAE33D67FCD}" type="presOf" srcId="{ED2F1375-C7F0-4FCA-8CA2-4EF879A6F79A}" destId="{C9941B9B-405D-4B51-AA43-80A345B70359}" srcOrd="0" destOrd="0" presId="urn:microsoft.com/office/officeart/2005/8/layout/process1"/>
    <dgm:cxn modelId="{910063DF-7A32-4C10-8573-A26EC566BE0D}" type="presOf" srcId="{82A38E06-8C59-4611-8072-22BE6DFDEFE0}" destId="{05B837FC-1BC4-4237-AAAD-0608C7FE0211}" srcOrd="1" destOrd="0" presId="urn:microsoft.com/office/officeart/2005/8/layout/process1"/>
    <dgm:cxn modelId="{E4B6D402-D316-4338-9E83-B6511452EE89}" srcId="{BE1E3818-EDA3-4754-A6E8-CAC02AE78FED}" destId="{ED2F1375-C7F0-4FCA-8CA2-4EF879A6F79A}" srcOrd="2" destOrd="0" parTransId="{60A88C60-D0A6-466B-8F37-116AF961AD24}" sibTransId="{A740B8C1-1FA0-4AFE-8A91-D6FF427762B8}"/>
    <dgm:cxn modelId="{FD060C4F-56B9-423E-BD8B-391E0A3237BE}" type="presOf" srcId="{C5E0FD1F-DF29-415E-9632-4995CB5FDBF4}" destId="{3C54D054-BD0A-48E3-B2FD-6075E5A7CCDB}" srcOrd="0" destOrd="0" presId="urn:microsoft.com/office/officeart/2005/8/layout/process1"/>
    <dgm:cxn modelId="{7BF13EDD-8346-47A8-84A2-9933ABA39C5F}" srcId="{BE1E3818-EDA3-4754-A6E8-CAC02AE78FED}" destId="{7C039E8C-17FA-4164-95E0-06C5C23BB2BB}" srcOrd="0" destOrd="0" parTransId="{52E85462-065F-4E1D-B401-ABB50230B20C}" sibTransId="{BB1B47FD-7B99-41AE-A806-35D81DFA73F3}"/>
    <dgm:cxn modelId="{491B7FF9-CEAC-4E4E-90F5-800AE33CF8C8}" type="presOf" srcId="{BB1B47FD-7B99-41AE-A806-35D81DFA73F3}" destId="{83A799EF-F89F-4DF4-A40F-F8CB55E7D54C}" srcOrd="0" destOrd="0" presId="urn:microsoft.com/office/officeart/2005/8/layout/process1"/>
    <dgm:cxn modelId="{F5B183FE-F3A3-41BC-90C0-4770D62121CC}" type="presParOf" srcId="{80004F4B-1326-4792-8C44-DC17748FBE3D}" destId="{AE4DD370-AA2B-4EFD-AAF7-517DEFAE94F8}" srcOrd="0" destOrd="0" presId="urn:microsoft.com/office/officeart/2005/8/layout/process1"/>
    <dgm:cxn modelId="{C546DCC9-F875-4ADA-AA82-1C2510B97916}" type="presParOf" srcId="{80004F4B-1326-4792-8C44-DC17748FBE3D}" destId="{83A799EF-F89F-4DF4-A40F-F8CB55E7D54C}" srcOrd="1" destOrd="0" presId="urn:microsoft.com/office/officeart/2005/8/layout/process1"/>
    <dgm:cxn modelId="{15696D22-8599-435F-81CF-A1A61F784FB2}" type="presParOf" srcId="{83A799EF-F89F-4DF4-A40F-F8CB55E7D54C}" destId="{28F8CB2E-BE59-435D-BB40-FDE878B0C2D2}" srcOrd="0" destOrd="0" presId="urn:microsoft.com/office/officeart/2005/8/layout/process1"/>
    <dgm:cxn modelId="{33F58FF8-98F8-40F3-910F-3C199DB23EA7}" type="presParOf" srcId="{80004F4B-1326-4792-8C44-DC17748FBE3D}" destId="{3C54D054-BD0A-48E3-B2FD-6075E5A7CCDB}" srcOrd="2" destOrd="0" presId="urn:microsoft.com/office/officeart/2005/8/layout/process1"/>
    <dgm:cxn modelId="{428643DC-3D67-4C58-AF36-D4E580DFEEF6}" type="presParOf" srcId="{80004F4B-1326-4792-8C44-DC17748FBE3D}" destId="{0AF035A3-4557-4B89-BD5F-2D2D60993C07}" srcOrd="3" destOrd="0" presId="urn:microsoft.com/office/officeart/2005/8/layout/process1"/>
    <dgm:cxn modelId="{098EE005-E358-4EBD-8633-E96878CE31D0}" type="presParOf" srcId="{0AF035A3-4557-4B89-BD5F-2D2D60993C07}" destId="{05B837FC-1BC4-4237-AAAD-0608C7FE0211}" srcOrd="0" destOrd="0" presId="urn:microsoft.com/office/officeart/2005/8/layout/process1"/>
    <dgm:cxn modelId="{09A8D49E-D03D-414D-BEC2-C7671629DEE5}" type="presParOf" srcId="{80004F4B-1326-4792-8C44-DC17748FBE3D}" destId="{C9941B9B-405D-4B51-AA43-80A345B7035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1E3818-EDA3-4754-A6E8-CAC02AE78FED}" type="doc">
      <dgm:prSet loTypeId="urn:microsoft.com/office/officeart/2005/8/layout/process1" loCatId="process" qsTypeId="urn:microsoft.com/office/officeart/2005/8/quickstyle/simple2" qsCatId="simple" csTypeId="urn:microsoft.com/office/officeart/2005/8/colors/colorful3" csCatId="colorful" phldr="1"/>
      <dgm:spPr/>
    </dgm:pt>
    <dgm:pt modelId="{7C039E8C-17FA-4164-95E0-06C5C23BB2BB}">
      <dgm:prSet phldrT="[文字]" custT="1"/>
      <dgm:spPr>
        <a:solidFill>
          <a:schemeClr val="accent6"/>
        </a:solidFill>
      </dgm:spPr>
      <dgm:t>
        <a:bodyPr/>
        <a:lstStyle/>
        <a:p>
          <a:pPr algn="l"/>
          <a:r>
            <a:rPr lang="zh-TW" altLang="en-US" sz="1800" b="1" dirty="0" smtClean="0">
              <a:latin typeface="Microsoft YaHei" panose="020B0503020204020204" pitchFamily="34" charset="-122"/>
              <a:ea typeface="Microsoft YaHei" panose="020B0503020204020204" pitchFamily="34" charset="-122"/>
            </a:rPr>
            <a:t>研究者使用期貨市場資訊完成研究論文</a:t>
          </a:r>
          <a:endParaRPr lang="zh-TW" altLang="en-US" sz="1800" dirty="0"/>
        </a:p>
      </dgm:t>
    </dgm:pt>
    <dgm:pt modelId="{52E85462-065F-4E1D-B401-ABB50230B20C}" type="parTrans" cxnId="{7BF13EDD-8346-47A8-84A2-9933ABA39C5F}">
      <dgm:prSet/>
      <dgm:spPr/>
      <dgm:t>
        <a:bodyPr/>
        <a:lstStyle/>
        <a:p>
          <a:endParaRPr lang="zh-TW" altLang="en-US"/>
        </a:p>
      </dgm:t>
    </dgm:pt>
    <dgm:pt modelId="{BB1B47FD-7B99-41AE-A806-35D81DFA73F3}" type="sibTrans" cxnId="{7BF13EDD-8346-47A8-84A2-9933ABA39C5F}">
      <dgm:prSet/>
      <dgm:spPr>
        <a:solidFill>
          <a:schemeClr val="accent4"/>
        </a:solidFill>
      </dgm:spPr>
      <dgm:t>
        <a:bodyPr/>
        <a:lstStyle/>
        <a:p>
          <a:endParaRPr lang="zh-TW" altLang="en-US"/>
        </a:p>
      </dgm:t>
    </dgm:pt>
    <dgm:pt modelId="{C5E0FD1F-DF29-415E-9632-4995CB5FDBF4}">
      <dgm:prSet phldrT="[文字]" custT="1"/>
      <dgm:spPr/>
      <dgm:t>
        <a:bodyPr/>
        <a:lstStyle/>
        <a:p>
          <a:pPr algn="l"/>
          <a:r>
            <a:rPr lang="zh-TW" altLang="en-US" sz="1800" b="1" dirty="0" smtClean="0">
              <a:latin typeface="Microsoft YaHei" panose="020B0503020204020204" pitchFamily="34" charset="-122"/>
              <a:ea typeface="Microsoft YaHei" panose="020B0503020204020204" pitchFamily="34" charset="-122"/>
            </a:rPr>
            <a:t>促進國內學術發展，培養金融人才</a:t>
          </a:r>
          <a:endParaRPr lang="zh-TW" altLang="en-US" sz="1800" b="1" dirty="0">
            <a:latin typeface="Microsoft YaHei" panose="020B0503020204020204" pitchFamily="34" charset="-122"/>
            <a:ea typeface="Microsoft YaHei" panose="020B0503020204020204" pitchFamily="34" charset="-122"/>
          </a:endParaRPr>
        </a:p>
      </dgm:t>
    </dgm:pt>
    <dgm:pt modelId="{6026DEC2-7094-48F5-9DD9-B300E9853DF5}" type="parTrans" cxnId="{B2A79A77-942D-4EEB-A8E1-A1D2134811B4}">
      <dgm:prSet/>
      <dgm:spPr/>
      <dgm:t>
        <a:bodyPr/>
        <a:lstStyle/>
        <a:p>
          <a:endParaRPr lang="zh-TW" altLang="en-US"/>
        </a:p>
      </dgm:t>
    </dgm:pt>
    <dgm:pt modelId="{82A38E06-8C59-4611-8072-22BE6DFDEFE0}" type="sibTrans" cxnId="{B2A79A77-942D-4EEB-A8E1-A1D2134811B4}">
      <dgm:prSet/>
      <dgm:spPr/>
      <dgm:t>
        <a:bodyPr/>
        <a:lstStyle/>
        <a:p>
          <a:endParaRPr lang="zh-TW" altLang="en-US" dirty="0"/>
        </a:p>
      </dgm:t>
    </dgm:pt>
    <dgm:pt modelId="{ED2F1375-C7F0-4FCA-8CA2-4EF879A6F79A}">
      <dgm:prSet phldrT="[文字]" custT="1"/>
      <dgm:spPr/>
      <dgm:t>
        <a:bodyPr/>
        <a:lstStyle/>
        <a:p>
          <a:pPr algn="l"/>
          <a:r>
            <a:rPr lang="zh-TW" altLang="en-US" sz="1800" b="1" dirty="0" smtClean="0">
              <a:latin typeface="Microsoft YaHei" panose="020B0503020204020204" pitchFamily="34" charset="-122"/>
              <a:ea typeface="Microsoft YaHei" panose="020B0503020204020204" pitchFamily="34" charset="-122"/>
            </a:rPr>
            <a:t>研究結果提供公家機關及證券期貨業者參考，作為未來政策規劃依據</a:t>
          </a:r>
          <a:endParaRPr lang="zh-TW" altLang="en-US" sz="1800" b="1" dirty="0">
            <a:latin typeface="Microsoft YaHei" panose="020B0503020204020204" pitchFamily="34" charset="-122"/>
            <a:ea typeface="Microsoft YaHei" panose="020B0503020204020204" pitchFamily="34" charset="-122"/>
          </a:endParaRPr>
        </a:p>
      </dgm:t>
    </dgm:pt>
    <dgm:pt modelId="{60A88C60-D0A6-466B-8F37-116AF961AD24}" type="parTrans" cxnId="{E4B6D402-D316-4338-9E83-B6511452EE89}">
      <dgm:prSet/>
      <dgm:spPr/>
      <dgm:t>
        <a:bodyPr/>
        <a:lstStyle/>
        <a:p>
          <a:endParaRPr lang="zh-TW" altLang="en-US"/>
        </a:p>
      </dgm:t>
    </dgm:pt>
    <dgm:pt modelId="{A740B8C1-1FA0-4AFE-8A91-D6FF427762B8}" type="sibTrans" cxnId="{E4B6D402-D316-4338-9E83-B6511452EE89}">
      <dgm:prSet/>
      <dgm:spPr/>
      <dgm:t>
        <a:bodyPr/>
        <a:lstStyle/>
        <a:p>
          <a:endParaRPr lang="zh-TW" altLang="en-US"/>
        </a:p>
      </dgm:t>
    </dgm:pt>
    <dgm:pt modelId="{80004F4B-1326-4792-8C44-DC17748FBE3D}" type="pres">
      <dgm:prSet presAssocID="{BE1E3818-EDA3-4754-A6E8-CAC02AE78FED}" presName="Name0" presStyleCnt="0">
        <dgm:presLayoutVars>
          <dgm:dir/>
          <dgm:resizeHandles val="exact"/>
        </dgm:presLayoutVars>
      </dgm:prSet>
      <dgm:spPr/>
    </dgm:pt>
    <dgm:pt modelId="{AE4DD370-AA2B-4EFD-AAF7-517DEFAE94F8}" type="pres">
      <dgm:prSet presAssocID="{7C039E8C-17FA-4164-95E0-06C5C23BB2BB}" presName="node" presStyleLbl="node1" presStyleIdx="0" presStyleCnt="3" custScaleX="1374998" custScaleY="134011" custLinFactX="100000" custLinFactNeighborX="133454" custLinFactNeighborY="10139">
        <dgm:presLayoutVars>
          <dgm:bulletEnabled val="1"/>
        </dgm:presLayoutVars>
      </dgm:prSet>
      <dgm:spPr/>
      <dgm:t>
        <a:bodyPr/>
        <a:lstStyle/>
        <a:p>
          <a:endParaRPr lang="zh-TW" altLang="en-US"/>
        </a:p>
      </dgm:t>
    </dgm:pt>
    <dgm:pt modelId="{83A799EF-F89F-4DF4-A40F-F8CB55E7D54C}" type="pres">
      <dgm:prSet presAssocID="{BB1B47FD-7B99-41AE-A806-35D81DFA73F3}" presName="sibTrans" presStyleLbl="sibTrans2D1" presStyleIdx="0" presStyleCnt="2" custScaleX="83780" custScaleY="1178856" custLinFactY="-300000" custLinFactNeighborX="2007" custLinFactNeighborY="-358485"/>
      <dgm:spPr/>
      <dgm:t>
        <a:bodyPr/>
        <a:lstStyle/>
        <a:p>
          <a:endParaRPr lang="zh-TW" altLang="en-US"/>
        </a:p>
      </dgm:t>
    </dgm:pt>
    <dgm:pt modelId="{28F8CB2E-BE59-435D-BB40-FDE878B0C2D2}" type="pres">
      <dgm:prSet presAssocID="{BB1B47FD-7B99-41AE-A806-35D81DFA73F3}" presName="connectorText" presStyleLbl="sibTrans2D1" presStyleIdx="0" presStyleCnt="2"/>
      <dgm:spPr/>
      <dgm:t>
        <a:bodyPr/>
        <a:lstStyle/>
        <a:p>
          <a:endParaRPr lang="zh-TW" altLang="en-US"/>
        </a:p>
      </dgm:t>
    </dgm:pt>
    <dgm:pt modelId="{3C54D054-BD0A-48E3-B2FD-6075E5A7CCDB}" type="pres">
      <dgm:prSet presAssocID="{C5E0FD1F-DF29-415E-9632-4995CB5FDBF4}" presName="node" presStyleLbl="node1" presStyleIdx="1" presStyleCnt="3" custScaleX="1843125" custScaleY="70915" custLinFactX="786245" custLinFactNeighborX="800000" custLinFactNeighborY="-44660">
        <dgm:presLayoutVars>
          <dgm:bulletEnabled val="1"/>
        </dgm:presLayoutVars>
      </dgm:prSet>
      <dgm:spPr/>
      <dgm:t>
        <a:bodyPr/>
        <a:lstStyle/>
        <a:p>
          <a:endParaRPr lang="zh-TW" altLang="en-US"/>
        </a:p>
      </dgm:t>
    </dgm:pt>
    <dgm:pt modelId="{0AF035A3-4557-4B89-BD5F-2D2D60993C07}" type="pres">
      <dgm:prSet presAssocID="{82A38E06-8C59-4611-8072-22BE6DFDEFE0}" presName="sibTrans" presStyleLbl="sibTrans2D1" presStyleIdx="1" presStyleCnt="2" custAng="18213259" custScaleX="361519" custScaleY="1171099" custLinFactX="-700000" custLinFactY="845932" custLinFactNeighborX="-770283" custLinFactNeighborY="900000"/>
      <dgm:spPr/>
      <dgm:t>
        <a:bodyPr/>
        <a:lstStyle/>
        <a:p>
          <a:endParaRPr lang="zh-TW" altLang="en-US"/>
        </a:p>
      </dgm:t>
    </dgm:pt>
    <dgm:pt modelId="{05B837FC-1BC4-4237-AAAD-0608C7FE0211}" type="pres">
      <dgm:prSet presAssocID="{82A38E06-8C59-4611-8072-22BE6DFDEFE0}" presName="connectorText" presStyleLbl="sibTrans2D1" presStyleIdx="1" presStyleCnt="2"/>
      <dgm:spPr/>
      <dgm:t>
        <a:bodyPr/>
        <a:lstStyle/>
        <a:p>
          <a:endParaRPr lang="zh-TW" altLang="en-US"/>
        </a:p>
      </dgm:t>
    </dgm:pt>
    <dgm:pt modelId="{C9941B9B-405D-4B51-AA43-80A345B70359}" type="pres">
      <dgm:prSet presAssocID="{ED2F1375-C7F0-4FCA-8CA2-4EF879A6F79A}" presName="node" presStyleLbl="node1" presStyleIdx="2" presStyleCnt="3" custScaleX="2000000" custScaleY="89824" custLinFactX="-963456" custLinFactNeighborX="-1000000" custLinFactNeighborY="54130">
        <dgm:presLayoutVars>
          <dgm:bulletEnabled val="1"/>
        </dgm:presLayoutVars>
      </dgm:prSet>
      <dgm:spPr/>
      <dgm:t>
        <a:bodyPr/>
        <a:lstStyle/>
        <a:p>
          <a:endParaRPr lang="zh-TW" altLang="en-US"/>
        </a:p>
      </dgm:t>
    </dgm:pt>
  </dgm:ptLst>
  <dgm:cxnLst>
    <dgm:cxn modelId="{B2A79A77-942D-4EEB-A8E1-A1D2134811B4}" srcId="{BE1E3818-EDA3-4754-A6E8-CAC02AE78FED}" destId="{C5E0FD1F-DF29-415E-9632-4995CB5FDBF4}" srcOrd="1" destOrd="0" parTransId="{6026DEC2-7094-48F5-9DD9-B300E9853DF5}" sibTransId="{82A38E06-8C59-4611-8072-22BE6DFDEFE0}"/>
    <dgm:cxn modelId="{E30EB2BD-86A9-4B51-8FAB-2DAD6C511ACD}" type="presOf" srcId="{BE1E3818-EDA3-4754-A6E8-CAC02AE78FED}" destId="{80004F4B-1326-4792-8C44-DC17748FBE3D}" srcOrd="0" destOrd="0" presId="urn:microsoft.com/office/officeart/2005/8/layout/process1"/>
    <dgm:cxn modelId="{48D22451-0771-4742-A81A-59298186BAE6}" type="presOf" srcId="{82A38E06-8C59-4611-8072-22BE6DFDEFE0}" destId="{0AF035A3-4557-4B89-BD5F-2D2D60993C07}" srcOrd="0" destOrd="0" presId="urn:microsoft.com/office/officeart/2005/8/layout/process1"/>
    <dgm:cxn modelId="{CC61ED8E-FD6A-4B60-9A87-F2A0DE385D3C}" type="presOf" srcId="{7C039E8C-17FA-4164-95E0-06C5C23BB2BB}" destId="{AE4DD370-AA2B-4EFD-AAF7-517DEFAE94F8}" srcOrd="0" destOrd="0" presId="urn:microsoft.com/office/officeart/2005/8/layout/process1"/>
    <dgm:cxn modelId="{DA0D495D-2A12-4A78-AD67-57E70C10886C}" type="presOf" srcId="{BB1B47FD-7B99-41AE-A806-35D81DFA73F3}" destId="{28F8CB2E-BE59-435D-BB40-FDE878B0C2D2}" srcOrd="1" destOrd="0" presId="urn:microsoft.com/office/officeart/2005/8/layout/process1"/>
    <dgm:cxn modelId="{1920FC53-3CA6-4EC4-83E5-7AAE33D67FCD}" type="presOf" srcId="{ED2F1375-C7F0-4FCA-8CA2-4EF879A6F79A}" destId="{C9941B9B-405D-4B51-AA43-80A345B70359}" srcOrd="0" destOrd="0" presId="urn:microsoft.com/office/officeart/2005/8/layout/process1"/>
    <dgm:cxn modelId="{910063DF-7A32-4C10-8573-A26EC566BE0D}" type="presOf" srcId="{82A38E06-8C59-4611-8072-22BE6DFDEFE0}" destId="{05B837FC-1BC4-4237-AAAD-0608C7FE0211}" srcOrd="1" destOrd="0" presId="urn:microsoft.com/office/officeart/2005/8/layout/process1"/>
    <dgm:cxn modelId="{E4B6D402-D316-4338-9E83-B6511452EE89}" srcId="{BE1E3818-EDA3-4754-A6E8-CAC02AE78FED}" destId="{ED2F1375-C7F0-4FCA-8CA2-4EF879A6F79A}" srcOrd="2" destOrd="0" parTransId="{60A88C60-D0A6-466B-8F37-116AF961AD24}" sibTransId="{A740B8C1-1FA0-4AFE-8A91-D6FF427762B8}"/>
    <dgm:cxn modelId="{FD060C4F-56B9-423E-BD8B-391E0A3237BE}" type="presOf" srcId="{C5E0FD1F-DF29-415E-9632-4995CB5FDBF4}" destId="{3C54D054-BD0A-48E3-B2FD-6075E5A7CCDB}" srcOrd="0" destOrd="0" presId="urn:microsoft.com/office/officeart/2005/8/layout/process1"/>
    <dgm:cxn modelId="{7BF13EDD-8346-47A8-84A2-9933ABA39C5F}" srcId="{BE1E3818-EDA3-4754-A6E8-CAC02AE78FED}" destId="{7C039E8C-17FA-4164-95E0-06C5C23BB2BB}" srcOrd="0" destOrd="0" parTransId="{52E85462-065F-4E1D-B401-ABB50230B20C}" sibTransId="{BB1B47FD-7B99-41AE-A806-35D81DFA73F3}"/>
    <dgm:cxn modelId="{491B7FF9-CEAC-4E4E-90F5-800AE33CF8C8}" type="presOf" srcId="{BB1B47FD-7B99-41AE-A806-35D81DFA73F3}" destId="{83A799EF-F89F-4DF4-A40F-F8CB55E7D54C}" srcOrd="0" destOrd="0" presId="urn:microsoft.com/office/officeart/2005/8/layout/process1"/>
    <dgm:cxn modelId="{F5B183FE-F3A3-41BC-90C0-4770D62121CC}" type="presParOf" srcId="{80004F4B-1326-4792-8C44-DC17748FBE3D}" destId="{AE4DD370-AA2B-4EFD-AAF7-517DEFAE94F8}" srcOrd="0" destOrd="0" presId="urn:microsoft.com/office/officeart/2005/8/layout/process1"/>
    <dgm:cxn modelId="{C546DCC9-F875-4ADA-AA82-1C2510B97916}" type="presParOf" srcId="{80004F4B-1326-4792-8C44-DC17748FBE3D}" destId="{83A799EF-F89F-4DF4-A40F-F8CB55E7D54C}" srcOrd="1" destOrd="0" presId="urn:microsoft.com/office/officeart/2005/8/layout/process1"/>
    <dgm:cxn modelId="{15696D22-8599-435F-81CF-A1A61F784FB2}" type="presParOf" srcId="{83A799EF-F89F-4DF4-A40F-F8CB55E7D54C}" destId="{28F8CB2E-BE59-435D-BB40-FDE878B0C2D2}" srcOrd="0" destOrd="0" presId="urn:microsoft.com/office/officeart/2005/8/layout/process1"/>
    <dgm:cxn modelId="{33F58FF8-98F8-40F3-910F-3C199DB23EA7}" type="presParOf" srcId="{80004F4B-1326-4792-8C44-DC17748FBE3D}" destId="{3C54D054-BD0A-48E3-B2FD-6075E5A7CCDB}" srcOrd="2" destOrd="0" presId="urn:microsoft.com/office/officeart/2005/8/layout/process1"/>
    <dgm:cxn modelId="{428643DC-3D67-4C58-AF36-D4E580DFEEF6}" type="presParOf" srcId="{80004F4B-1326-4792-8C44-DC17748FBE3D}" destId="{0AF035A3-4557-4B89-BD5F-2D2D60993C07}" srcOrd="3" destOrd="0" presId="urn:microsoft.com/office/officeart/2005/8/layout/process1"/>
    <dgm:cxn modelId="{098EE005-E358-4EBD-8633-E96878CE31D0}" type="presParOf" srcId="{0AF035A3-4557-4B89-BD5F-2D2D60993C07}" destId="{05B837FC-1BC4-4237-AAAD-0608C7FE0211}" srcOrd="0" destOrd="0" presId="urn:microsoft.com/office/officeart/2005/8/layout/process1"/>
    <dgm:cxn modelId="{09A8D49E-D03D-414D-BEC2-C7671629DEE5}" type="presParOf" srcId="{80004F4B-1326-4792-8C44-DC17748FBE3D}" destId="{C9941B9B-405D-4B51-AA43-80A345B7035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DD370-AA2B-4EFD-AAF7-517DEFAE94F8}">
      <dsp:nvSpPr>
        <dsp:cNvPr id="0" name=""/>
        <dsp:cNvSpPr/>
      </dsp:nvSpPr>
      <dsp:spPr>
        <a:xfrm>
          <a:off x="6311" y="844576"/>
          <a:ext cx="1886370" cy="1675627"/>
        </a:xfrm>
        <a:prstGeom prst="roundRect">
          <a:avLst>
            <a:gd name="adj" fmla="val 10000"/>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TW" altLang="en-US" sz="1800" b="1" kern="1200" dirty="0" smtClean="0">
              <a:latin typeface="Microsoft YaHei" panose="020B0503020204020204" pitchFamily="34" charset="-122"/>
              <a:ea typeface="Microsoft YaHei" panose="020B0503020204020204" pitchFamily="34" charset="-122"/>
            </a:rPr>
            <a:t>業者提供客戶加值期貨市場資訊，創造營收</a:t>
          </a:r>
          <a:endParaRPr lang="zh-TW" altLang="en-US" sz="1800" kern="1200" dirty="0"/>
        </a:p>
      </dsp:txBody>
      <dsp:txXfrm>
        <a:off x="55388" y="893653"/>
        <a:ext cx="1788216" cy="1577473"/>
      </dsp:txXfrm>
    </dsp:sp>
    <dsp:sp modelId="{83A799EF-F89F-4DF4-A40F-F8CB55E7D54C}">
      <dsp:nvSpPr>
        <dsp:cNvPr id="0" name=""/>
        <dsp:cNvSpPr/>
      </dsp:nvSpPr>
      <dsp:spPr>
        <a:xfrm>
          <a:off x="2081318" y="1448480"/>
          <a:ext cx="399910" cy="467819"/>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a:off x="2081318" y="1542044"/>
        <a:ext cx="279937" cy="280691"/>
      </dsp:txXfrm>
    </dsp:sp>
    <dsp:sp modelId="{3C54D054-BD0A-48E3-B2FD-6075E5A7CCDB}">
      <dsp:nvSpPr>
        <dsp:cNvPr id="0" name=""/>
        <dsp:cNvSpPr/>
      </dsp:nvSpPr>
      <dsp:spPr>
        <a:xfrm>
          <a:off x="2647229" y="844576"/>
          <a:ext cx="1886370" cy="1675627"/>
        </a:xfrm>
        <a:prstGeom prst="roundRect">
          <a:avLst>
            <a:gd name="adj" fmla="val 10000"/>
          </a:avLst>
        </a:prstGeom>
        <a:solidFill>
          <a:schemeClr val="accent3">
            <a:hueOff val="1355300"/>
            <a:satOff val="50000"/>
            <a:lumOff val="-735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TW" altLang="en-US" sz="1800" b="1" kern="1200" dirty="0" smtClean="0">
              <a:latin typeface="Microsoft YaHei" panose="020B0503020204020204" pitchFamily="34" charset="-122"/>
              <a:ea typeface="Microsoft YaHei" panose="020B0503020204020204" pitchFamily="34" charset="-122"/>
            </a:rPr>
            <a:t>市場透明度提升，有助於交易人自主分析，刺激其交易意願</a:t>
          </a:r>
          <a:endParaRPr lang="zh-TW" altLang="en-US" sz="1800" kern="1200" dirty="0"/>
        </a:p>
      </dsp:txBody>
      <dsp:txXfrm>
        <a:off x="2696306" y="893653"/>
        <a:ext cx="1788216" cy="1577473"/>
      </dsp:txXfrm>
    </dsp:sp>
    <dsp:sp modelId="{0AF035A3-4557-4B89-BD5F-2D2D60993C07}">
      <dsp:nvSpPr>
        <dsp:cNvPr id="0" name=""/>
        <dsp:cNvSpPr/>
      </dsp:nvSpPr>
      <dsp:spPr>
        <a:xfrm>
          <a:off x="4722237" y="1448480"/>
          <a:ext cx="399910" cy="467819"/>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a:off x="4722237" y="1542044"/>
        <a:ext cx="279937" cy="280691"/>
      </dsp:txXfrm>
    </dsp:sp>
    <dsp:sp modelId="{C9941B9B-405D-4B51-AA43-80A345B70359}">
      <dsp:nvSpPr>
        <dsp:cNvPr id="0" name=""/>
        <dsp:cNvSpPr/>
      </dsp:nvSpPr>
      <dsp:spPr>
        <a:xfrm>
          <a:off x="5288148" y="844576"/>
          <a:ext cx="1886370" cy="1675627"/>
        </a:xfrm>
        <a:prstGeom prst="roundRect">
          <a:avLst>
            <a:gd name="adj" fmla="val 10000"/>
          </a:avLst>
        </a:prstGeom>
        <a:solidFill>
          <a:schemeClr val="accent3">
            <a:hueOff val="2710599"/>
            <a:satOff val="100000"/>
            <a:lumOff val="-1470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TW" altLang="en-US" sz="1800" b="1" kern="1200" dirty="0" smtClean="0">
              <a:latin typeface="Microsoft YaHei" panose="020B0503020204020204" pitchFamily="34" charset="-122"/>
              <a:ea typeface="Microsoft YaHei" panose="020B0503020204020204" pitchFamily="34" charset="-122"/>
            </a:rPr>
            <a:t>引發更多交易，促進市場流動性提升，市場更為健全</a:t>
          </a:r>
          <a:endParaRPr lang="zh-TW" altLang="en-US" sz="1800" kern="1200" dirty="0"/>
        </a:p>
      </dsp:txBody>
      <dsp:txXfrm>
        <a:off x="5337225" y="893653"/>
        <a:ext cx="1788216" cy="15774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DD370-AA2B-4EFD-AAF7-517DEFAE94F8}">
      <dsp:nvSpPr>
        <dsp:cNvPr id="0" name=""/>
        <dsp:cNvSpPr/>
      </dsp:nvSpPr>
      <dsp:spPr>
        <a:xfrm>
          <a:off x="227812" y="719283"/>
          <a:ext cx="1860334" cy="1662330"/>
        </a:xfrm>
        <a:prstGeom prst="roundRect">
          <a:avLst>
            <a:gd name="adj" fmla="val 10000"/>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TW" altLang="en-US" sz="1800" b="1" kern="1200" dirty="0" smtClean="0">
              <a:latin typeface="Microsoft YaHei" panose="020B0503020204020204" pitchFamily="34" charset="-122"/>
              <a:ea typeface="Microsoft YaHei" panose="020B0503020204020204" pitchFamily="34" charset="-122"/>
            </a:rPr>
            <a:t>研究者使用期貨市場資訊完成研究論文</a:t>
          </a:r>
          <a:endParaRPr lang="zh-TW" altLang="en-US" sz="1800" kern="1200" dirty="0"/>
        </a:p>
      </dsp:txBody>
      <dsp:txXfrm>
        <a:off x="276500" y="767971"/>
        <a:ext cx="1762958" cy="1564954"/>
      </dsp:txXfrm>
    </dsp:sp>
    <dsp:sp modelId="{83A799EF-F89F-4DF4-A40F-F8CB55E7D54C}">
      <dsp:nvSpPr>
        <dsp:cNvPr id="0" name=""/>
        <dsp:cNvSpPr/>
      </dsp:nvSpPr>
      <dsp:spPr>
        <a:xfrm rot="20878945">
          <a:off x="2391854" y="822315"/>
          <a:ext cx="461311" cy="395549"/>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TW" altLang="en-US" sz="1700" kern="1200"/>
        </a:p>
      </dsp:txBody>
      <dsp:txXfrm>
        <a:off x="2393154" y="913779"/>
        <a:ext cx="342646" cy="237329"/>
      </dsp:txXfrm>
    </dsp:sp>
    <dsp:sp modelId="{3C54D054-BD0A-48E3-B2FD-6075E5A7CCDB}">
      <dsp:nvSpPr>
        <dsp:cNvPr id="0" name=""/>
        <dsp:cNvSpPr/>
      </dsp:nvSpPr>
      <dsp:spPr>
        <a:xfrm>
          <a:off x="3104287" y="430868"/>
          <a:ext cx="2493696" cy="879660"/>
        </a:xfrm>
        <a:prstGeom prst="roundRect">
          <a:avLst>
            <a:gd name="adj" fmla="val 10000"/>
          </a:avLst>
        </a:prstGeom>
        <a:solidFill>
          <a:schemeClr val="accent3">
            <a:hueOff val="1355300"/>
            <a:satOff val="50000"/>
            <a:lumOff val="-735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TW" altLang="en-US" sz="1800" b="1" kern="1200" dirty="0" smtClean="0">
              <a:latin typeface="Microsoft YaHei" panose="020B0503020204020204" pitchFamily="34" charset="-122"/>
              <a:ea typeface="Microsoft YaHei" panose="020B0503020204020204" pitchFamily="34" charset="-122"/>
            </a:rPr>
            <a:t>促進國內學術發展，培養金融人才</a:t>
          </a:r>
          <a:endParaRPr lang="zh-TW" altLang="en-US" sz="1800" b="1" kern="1200" dirty="0">
            <a:latin typeface="Microsoft YaHei" panose="020B0503020204020204" pitchFamily="34" charset="-122"/>
            <a:ea typeface="Microsoft YaHei" panose="020B0503020204020204" pitchFamily="34" charset="-122"/>
          </a:endParaRPr>
        </a:p>
      </dsp:txBody>
      <dsp:txXfrm>
        <a:off x="3130051" y="456632"/>
        <a:ext cx="2442168" cy="828132"/>
      </dsp:txXfrm>
    </dsp:sp>
    <dsp:sp modelId="{0AF035A3-4557-4B89-BD5F-2D2D60993C07}">
      <dsp:nvSpPr>
        <dsp:cNvPr id="0" name=""/>
        <dsp:cNvSpPr/>
      </dsp:nvSpPr>
      <dsp:spPr>
        <a:xfrm rot="1965052">
          <a:off x="2359299" y="1817555"/>
          <a:ext cx="437852" cy="392947"/>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kern="1200" dirty="0"/>
        </a:p>
      </dsp:txBody>
      <dsp:txXfrm>
        <a:off x="2368669" y="1864257"/>
        <a:ext cx="319968" cy="235769"/>
      </dsp:txXfrm>
    </dsp:sp>
    <dsp:sp modelId="{C9941B9B-405D-4B51-AA43-80A345B70359}">
      <dsp:nvSpPr>
        <dsp:cNvPr id="0" name=""/>
        <dsp:cNvSpPr/>
      </dsp:nvSpPr>
      <dsp:spPr>
        <a:xfrm>
          <a:off x="3015349" y="1539024"/>
          <a:ext cx="2705944" cy="1114215"/>
        </a:xfrm>
        <a:prstGeom prst="roundRect">
          <a:avLst>
            <a:gd name="adj" fmla="val 10000"/>
          </a:avLst>
        </a:prstGeom>
        <a:solidFill>
          <a:schemeClr val="accent3">
            <a:hueOff val="2710599"/>
            <a:satOff val="100000"/>
            <a:lumOff val="-1470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TW" altLang="en-US" sz="1800" b="1" kern="1200" dirty="0" smtClean="0">
              <a:latin typeface="Microsoft YaHei" panose="020B0503020204020204" pitchFamily="34" charset="-122"/>
              <a:ea typeface="Microsoft YaHei" panose="020B0503020204020204" pitchFamily="34" charset="-122"/>
            </a:rPr>
            <a:t>研究結果提供公家機關及證券期貨業者參考，作為未來政策規劃依據</a:t>
          </a:r>
          <a:endParaRPr lang="zh-TW" altLang="en-US" sz="1800" b="1" kern="1200" dirty="0">
            <a:latin typeface="Microsoft YaHei" panose="020B0503020204020204" pitchFamily="34" charset="-122"/>
            <a:ea typeface="Microsoft YaHei" panose="020B0503020204020204" pitchFamily="34" charset="-122"/>
          </a:endParaRPr>
        </a:p>
      </dsp:txBody>
      <dsp:txXfrm>
        <a:off x="3047983" y="1571658"/>
        <a:ext cx="2640676" cy="104894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8" y="4"/>
            <a:ext cx="2918830" cy="495029"/>
          </a:xfrm>
          <a:prstGeom prst="rect">
            <a:avLst/>
          </a:prstGeom>
        </p:spPr>
        <p:txBody>
          <a:bodyPr vert="horz" lIns="90754" tIns="45377" rIns="90754" bIns="45377" rtlCol="0"/>
          <a:lstStyle>
            <a:lvl1pPr algn="l">
              <a:defRPr sz="1200"/>
            </a:lvl1pPr>
          </a:lstStyle>
          <a:p>
            <a:endParaRPr lang="zh-TW" altLang="en-US"/>
          </a:p>
        </p:txBody>
      </p:sp>
      <p:sp>
        <p:nvSpPr>
          <p:cNvPr id="3" name="日期版面配置區 2"/>
          <p:cNvSpPr>
            <a:spLocks noGrp="1"/>
          </p:cNvSpPr>
          <p:nvPr>
            <p:ph type="dt" idx="1"/>
          </p:nvPr>
        </p:nvSpPr>
        <p:spPr>
          <a:xfrm>
            <a:off x="3815381" y="4"/>
            <a:ext cx="2918830" cy="495029"/>
          </a:xfrm>
          <a:prstGeom prst="rect">
            <a:avLst/>
          </a:prstGeom>
        </p:spPr>
        <p:txBody>
          <a:bodyPr vert="horz" lIns="90754" tIns="45377" rIns="90754" bIns="45377" rtlCol="0"/>
          <a:lstStyle>
            <a:lvl1pPr algn="r">
              <a:defRPr sz="1200"/>
            </a:lvl1pPr>
          </a:lstStyle>
          <a:p>
            <a:fld id="{CCA336FD-40A7-430C-A28C-50B664AF4CD0}" type="datetimeFigureOut">
              <a:rPr lang="zh-TW" altLang="en-US" smtClean="0"/>
              <a:pPr/>
              <a:t>2020/7/28</a:t>
            </a:fld>
            <a:endParaRPr lang="zh-TW" altLang="en-US"/>
          </a:p>
        </p:txBody>
      </p:sp>
      <p:sp>
        <p:nvSpPr>
          <p:cNvPr id="4" name="投影片影像版面配置區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0754" tIns="45377" rIns="90754" bIns="45377" rtlCol="0" anchor="ctr"/>
          <a:lstStyle/>
          <a:p>
            <a:endParaRPr lang="zh-TW" altLang="en-US"/>
          </a:p>
        </p:txBody>
      </p:sp>
      <p:sp>
        <p:nvSpPr>
          <p:cNvPr id="5" name="備忘稿版面配置區 4"/>
          <p:cNvSpPr>
            <a:spLocks noGrp="1"/>
          </p:cNvSpPr>
          <p:nvPr>
            <p:ph type="body" sz="quarter" idx="3"/>
          </p:nvPr>
        </p:nvSpPr>
        <p:spPr>
          <a:xfrm>
            <a:off x="673577" y="4748167"/>
            <a:ext cx="5388610" cy="3884861"/>
          </a:xfrm>
          <a:prstGeom prst="rect">
            <a:avLst/>
          </a:prstGeom>
        </p:spPr>
        <p:txBody>
          <a:bodyPr vert="horz" lIns="90754" tIns="45377" rIns="90754" bIns="45377"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8" y="9371285"/>
            <a:ext cx="2918830" cy="495028"/>
          </a:xfrm>
          <a:prstGeom prst="rect">
            <a:avLst/>
          </a:prstGeom>
        </p:spPr>
        <p:txBody>
          <a:bodyPr vert="horz" lIns="90754" tIns="45377" rIns="90754" bIns="45377"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15381" y="9371285"/>
            <a:ext cx="2918830" cy="495028"/>
          </a:xfrm>
          <a:prstGeom prst="rect">
            <a:avLst/>
          </a:prstGeom>
        </p:spPr>
        <p:txBody>
          <a:bodyPr vert="horz" lIns="90754" tIns="45377" rIns="90754" bIns="45377" rtlCol="0" anchor="b"/>
          <a:lstStyle>
            <a:lvl1pPr algn="r">
              <a:defRPr sz="1200"/>
            </a:lvl1pPr>
          </a:lstStyle>
          <a:p>
            <a:fld id="{5EBA8877-44E4-4D52-9680-13CE9D5B5AEB}" type="slidenum">
              <a:rPr lang="zh-TW" altLang="en-US" smtClean="0"/>
              <a:pPr/>
              <a:t>‹#›</a:t>
            </a:fld>
            <a:endParaRPr lang="zh-TW" altLang="en-US"/>
          </a:p>
        </p:txBody>
      </p:sp>
    </p:spTree>
    <p:extLst>
      <p:ext uri="{BB962C8B-B14F-4D97-AF65-F5344CB8AC3E}">
        <p14:creationId xmlns:p14="http://schemas.microsoft.com/office/powerpoint/2010/main" val="4233835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816">
              <a:defRPr kumimoji="1">
                <a:solidFill>
                  <a:schemeClr val="tx1"/>
                </a:solidFill>
                <a:latin typeface="Arial" panose="020B0604020202020204" pitchFamily="34" charset="0"/>
                <a:ea typeface="新細明體" panose="02020500000000000000" pitchFamily="18" charset="-120"/>
              </a:defRPr>
            </a:lvl1pPr>
            <a:lvl2pPr marL="737378" indent="-283607" defTabSz="902816">
              <a:defRPr kumimoji="1">
                <a:solidFill>
                  <a:schemeClr val="tx1"/>
                </a:solidFill>
                <a:latin typeface="Arial" panose="020B0604020202020204" pitchFamily="34" charset="0"/>
                <a:ea typeface="新細明體" panose="02020500000000000000" pitchFamily="18" charset="-120"/>
              </a:defRPr>
            </a:lvl2pPr>
            <a:lvl3pPr marL="1134428" indent="-226886" defTabSz="902816">
              <a:defRPr kumimoji="1">
                <a:solidFill>
                  <a:schemeClr val="tx1"/>
                </a:solidFill>
                <a:latin typeface="Arial" panose="020B0604020202020204" pitchFamily="34" charset="0"/>
                <a:ea typeface="新細明體" panose="02020500000000000000" pitchFamily="18" charset="-120"/>
              </a:defRPr>
            </a:lvl3pPr>
            <a:lvl4pPr marL="1588199" indent="-226886" defTabSz="902816">
              <a:defRPr kumimoji="1">
                <a:solidFill>
                  <a:schemeClr val="tx1"/>
                </a:solidFill>
                <a:latin typeface="Arial" panose="020B0604020202020204" pitchFamily="34" charset="0"/>
                <a:ea typeface="新細明體" panose="02020500000000000000" pitchFamily="18" charset="-120"/>
              </a:defRPr>
            </a:lvl4pPr>
            <a:lvl5pPr marL="2041970" indent="-226886" defTabSz="902816">
              <a:defRPr kumimoji="1">
                <a:solidFill>
                  <a:schemeClr val="tx1"/>
                </a:solidFill>
                <a:latin typeface="Arial" panose="020B0604020202020204" pitchFamily="34" charset="0"/>
                <a:ea typeface="新細明體" panose="02020500000000000000" pitchFamily="18" charset="-120"/>
              </a:defRPr>
            </a:lvl5pPr>
            <a:lvl6pPr marL="2495741" indent="-226886" defTabSz="9028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49512" indent="-226886" defTabSz="9028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03283" indent="-226886" defTabSz="9028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57054" indent="-226886" defTabSz="9028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00FFBA65-60B2-4CEC-9839-ADC17085D1CC}" type="slidenum">
              <a:rPr lang="zh-TW" altLang="en-US" smtClean="0">
                <a:latin typeface="Times New Roman" panose="02020603050405020304" pitchFamily="18" charset="0"/>
              </a:rPr>
              <a:pPr/>
              <a:t>4</a:t>
            </a:fld>
            <a:endParaRPr lang="en-US" altLang="zh-TW" smtClean="0">
              <a:latin typeface="Times New Roman" panose="02020603050405020304" pitchFamily="18"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p>
        </p:txBody>
      </p:sp>
    </p:spTree>
    <p:extLst>
      <p:ext uri="{BB962C8B-B14F-4D97-AF65-F5344CB8AC3E}">
        <p14:creationId xmlns:p14="http://schemas.microsoft.com/office/powerpoint/2010/main" val="213692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816">
              <a:defRPr kumimoji="1">
                <a:solidFill>
                  <a:schemeClr val="tx1"/>
                </a:solidFill>
                <a:latin typeface="Arial" panose="020B0604020202020204" pitchFamily="34" charset="0"/>
                <a:ea typeface="新細明體" panose="02020500000000000000" pitchFamily="18" charset="-120"/>
              </a:defRPr>
            </a:lvl1pPr>
            <a:lvl2pPr marL="737378" indent="-283607" defTabSz="902816">
              <a:defRPr kumimoji="1">
                <a:solidFill>
                  <a:schemeClr val="tx1"/>
                </a:solidFill>
                <a:latin typeface="Arial" panose="020B0604020202020204" pitchFamily="34" charset="0"/>
                <a:ea typeface="新細明體" panose="02020500000000000000" pitchFamily="18" charset="-120"/>
              </a:defRPr>
            </a:lvl2pPr>
            <a:lvl3pPr marL="1134428" indent="-226886" defTabSz="902816">
              <a:defRPr kumimoji="1">
                <a:solidFill>
                  <a:schemeClr val="tx1"/>
                </a:solidFill>
                <a:latin typeface="Arial" panose="020B0604020202020204" pitchFamily="34" charset="0"/>
                <a:ea typeface="新細明體" panose="02020500000000000000" pitchFamily="18" charset="-120"/>
              </a:defRPr>
            </a:lvl3pPr>
            <a:lvl4pPr marL="1588199" indent="-226886" defTabSz="902816">
              <a:defRPr kumimoji="1">
                <a:solidFill>
                  <a:schemeClr val="tx1"/>
                </a:solidFill>
                <a:latin typeface="Arial" panose="020B0604020202020204" pitchFamily="34" charset="0"/>
                <a:ea typeface="新細明體" panose="02020500000000000000" pitchFamily="18" charset="-120"/>
              </a:defRPr>
            </a:lvl4pPr>
            <a:lvl5pPr marL="2041970" indent="-226886" defTabSz="902816">
              <a:defRPr kumimoji="1">
                <a:solidFill>
                  <a:schemeClr val="tx1"/>
                </a:solidFill>
                <a:latin typeface="Arial" panose="020B0604020202020204" pitchFamily="34" charset="0"/>
                <a:ea typeface="新細明體" panose="02020500000000000000" pitchFamily="18" charset="-120"/>
              </a:defRPr>
            </a:lvl5pPr>
            <a:lvl6pPr marL="2495741" indent="-226886" defTabSz="9028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49512" indent="-226886" defTabSz="9028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03283" indent="-226886" defTabSz="9028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57054" indent="-226886" defTabSz="9028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80880716-B25D-44C2-8648-12FA275CC74F}" type="slidenum">
              <a:rPr lang="zh-TW" altLang="en-US" smtClean="0">
                <a:latin typeface="Times New Roman" panose="02020603050405020304" pitchFamily="18" charset="0"/>
              </a:rPr>
              <a:pPr/>
              <a:t>5</a:t>
            </a:fld>
            <a:endParaRPr lang="en-US" altLang="zh-TW" smtClean="0">
              <a:latin typeface="Times New Roman" panose="02020603050405020304" pitchFamily="18"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p>
        </p:txBody>
      </p:sp>
    </p:spTree>
    <p:extLst>
      <p:ext uri="{BB962C8B-B14F-4D97-AF65-F5344CB8AC3E}">
        <p14:creationId xmlns:p14="http://schemas.microsoft.com/office/powerpoint/2010/main" val="2005194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en-US" altLang="zh-TW" dirty="0"/>
          </a:p>
        </p:txBody>
      </p:sp>
      <p:sp>
        <p:nvSpPr>
          <p:cNvPr id="4" name="投影片編號版面配置區 3"/>
          <p:cNvSpPr>
            <a:spLocks noGrp="1"/>
          </p:cNvSpPr>
          <p:nvPr>
            <p:ph type="sldNum" sz="quarter" idx="5"/>
          </p:nvPr>
        </p:nvSpPr>
        <p:spPr/>
        <p:txBody>
          <a:bodyPr/>
          <a:lstStyle/>
          <a:p>
            <a:fld id="{A92373D7-A250-42BD-9DE6-EB6B67CE1621}" type="slidenum">
              <a:rPr lang="zh-TW" altLang="en-US" smtClean="0"/>
              <a:t>8</a:t>
            </a:fld>
            <a:endParaRPr lang="zh-TW" altLang="en-US"/>
          </a:p>
        </p:txBody>
      </p:sp>
    </p:spTree>
    <p:extLst>
      <p:ext uri="{BB962C8B-B14F-4D97-AF65-F5344CB8AC3E}">
        <p14:creationId xmlns:p14="http://schemas.microsoft.com/office/powerpoint/2010/main" val="2132005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en-US" altLang="zh-TW" dirty="0"/>
          </a:p>
        </p:txBody>
      </p:sp>
      <p:sp>
        <p:nvSpPr>
          <p:cNvPr id="4" name="投影片編號版面配置區 3"/>
          <p:cNvSpPr>
            <a:spLocks noGrp="1"/>
          </p:cNvSpPr>
          <p:nvPr>
            <p:ph type="sldNum" sz="quarter" idx="5"/>
          </p:nvPr>
        </p:nvSpPr>
        <p:spPr/>
        <p:txBody>
          <a:bodyPr/>
          <a:lstStyle/>
          <a:p>
            <a:fld id="{A92373D7-A250-42BD-9DE6-EB6B67CE1621}" type="slidenum">
              <a:rPr lang="zh-TW" altLang="en-US" smtClean="0"/>
              <a:t>10</a:t>
            </a:fld>
            <a:endParaRPr lang="zh-TW" altLang="en-US"/>
          </a:p>
        </p:txBody>
      </p:sp>
    </p:spTree>
    <p:extLst>
      <p:ext uri="{BB962C8B-B14F-4D97-AF65-F5344CB8AC3E}">
        <p14:creationId xmlns:p14="http://schemas.microsoft.com/office/powerpoint/2010/main" val="4158003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816">
              <a:defRPr kumimoji="1">
                <a:solidFill>
                  <a:schemeClr val="tx1"/>
                </a:solidFill>
                <a:latin typeface="Arial" panose="020B0604020202020204" pitchFamily="34" charset="0"/>
                <a:ea typeface="新細明體" panose="02020500000000000000" pitchFamily="18" charset="-120"/>
              </a:defRPr>
            </a:lvl1pPr>
            <a:lvl2pPr marL="737378" indent="-283607" defTabSz="902816">
              <a:defRPr kumimoji="1">
                <a:solidFill>
                  <a:schemeClr val="tx1"/>
                </a:solidFill>
                <a:latin typeface="Arial" panose="020B0604020202020204" pitchFamily="34" charset="0"/>
                <a:ea typeface="新細明體" panose="02020500000000000000" pitchFamily="18" charset="-120"/>
              </a:defRPr>
            </a:lvl2pPr>
            <a:lvl3pPr marL="1134428" indent="-226886" defTabSz="902816">
              <a:defRPr kumimoji="1">
                <a:solidFill>
                  <a:schemeClr val="tx1"/>
                </a:solidFill>
                <a:latin typeface="Arial" panose="020B0604020202020204" pitchFamily="34" charset="0"/>
                <a:ea typeface="新細明體" panose="02020500000000000000" pitchFamily="18" charset="-120"/>
              </a:defRPr>
            </a:lvl3pPr>
            <a:lvl4pPr marL="1588199" indent="-226886" defTabSz="902816">
              <a:defRPr kumimoji="1">
                <a:solidFill>
                  <a:schemeClr val="tx1"/>
                </a:solidFill>
                <a:latin typeface="Arial" panose="020B0604020202020204" pitchFamily="34" charset="0"/>
                <a:ea typeface="新細明體" panose="02020500000000000000" pitchFamily="18" charset="-120"/>
              </a:defRPr>
            </a:lvl4pPr>
            <a:lvl5pPr marL="2041970" indent="-226886" defTabSz="902816">
              <a:defRPr kumimoji="1">
                <a:solidFill>
                  <a:schemeClr val="tx1"/>
                </a:solidFill>
                <a:latin typeface="Arial" panose="020B0604020202020204" pitchFamily="34" charset="0"/>
                <a:ea typeface="新細明體" panose="02020500000000000000" pitchFamily="18" charset="-120"/>
              </a:defRPr>
            </a:lvl5pPr>
            <a:lvl6pPr marL="2495741" indent="-226886" defTabSz="9028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49512" indent="-226886" defTabSz="9028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03283" indent="-226886" defTabSz="9028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57054" indent="-226886" defTabSz="9028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80880716-B25D-44C2-8648-12FA275CC74F}" type="slidenum">
              <a:rPr lang="zh-TW" altLang="en-US" smtClean="0">
                <a:latin typeface="Times New Roman" panose="02020603050405020304" pitchFamily="18" charset="0"/>
              </a:rPr>
              <a:pPr/>
              <a:t>11</a:t>
            </a:fld>
            <a:endParaRPr lang="en-US" altLang="zh-TW" smtClean="0">
              <a:latin typeface="Times New Roman" panose="02020603050405020304" pitchFamily="18"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p>
        </p:txBody>
      </p:sp>
    </p:spTree>
    <p:extLst>
      <p:ext uri="{BB962C8B-B14F-4D97-AF65-F5344CB8AC3E}">
        <p14:creationId xmlns:p14="http://schemas.microsoft.com/office/powerpoint/2010/main" val="2627356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816">
              <a:defRPr kumimoji="1">
                <a:solidFill>
                  <a:schemeClr val="tx1"/>
                </a:solidFill>
                <a:latin typeface="Arial" panose="020B0604020202020204" pitchFamily="34" charset="0"/>
                <a:ea typeface="新細明體" panose="02020500000000000000" pitchFamily="18" charset="-120"/>
              </a:defRPr>
            </a:lvl1pPr>
            <a:lvl2pPr marL="737378" indent="-283607" defTabSz="902816">
              <a:defRPr kumimoji="1">
                <a:solidFill>
                  <a:schemeClr val="tx1"/>
                </a:solidFill>
                <a:latin typeface="Arial" panose="020B0604020202020204" pitchFamily="34" charset="0"/>
                <a:ea typeface="新細明體" panose="02020500000000000000" pitchFamily="18" charset="-120"/>
              </a:defRPr>
            </a:lvl2pPr>
            <a:lvl3pPr marL="1134428" indent="-226886" defTabSz="902816">
              <a:defRPr kumimoji="1">
                <a:solidFill>
                  <a:schemeClr val="tx1"/>
                </a:solidFill>
                <a:latin typeface="Arial" panose="020B0604020202020204" pitchFamily="34" charset="0"/>
                <a:ea typeface="新細明體" panose="02020500000000000000" pitchFamily="18" charset="-120"/>
              </a:defRPr>
            </a:lvl3pPr>
            <a:lvl4pPr marL="1588199" indent="-226886" defTabSz="902816">
              <a:defRPr kumimoji="1">
                <a:solidFill>
                  <a:schemeClr val="tx1"/>
                </a:solidFill>
                <a:latin typeface="Arial" panose="020B0604020202020204" pitchFamily="34" charset="0"/>
                <a:ea typeface="新細明體" panose="02020500000000000000" pitchFamily="18" charset="-120"/>
              </a:defRPr>
            </a:lvl4pPr>
            <a:lvl5pPr marL="2041970" indent="-226886" defTabSz="902816">
              <a:defRPr kumimoji="1">
                <a:solidFill>
                  <a:schemeClr val="tx1"/>
                </a:solidFill>
                <a:latin typeface="Arial" panose="020B0604020202020204" pitchFamily="34" charset="0"/>
                <a:ea typeface="新細明體" panose="02020500000000000000" pitchFamily="18" charset="-120"/>
              </a:defRPr>
            </a:lvl5pPr>
            <a:lvl6pPr marL="2495741" indent="-226886" defTabSz="9028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49512" indent="-226886" defTabSz="9028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03283" indent="-226886" defTabSz="9028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57054" indent="-226886" defTabSz="90281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80880716-B25D-44C2-8648-12FA275CC74F}" type="slidenum">
              <a:rPr lang="zh-TW" altLang="en-US" smtClean="0">
                <a:latin typeface="Times New Roman" panose="02020603050405020304" pitchFamily="18" charset="0"/>
              </a:rPr>
              <a:pPr/>
              <a:t>12</a:t>
            </a:fld>
            <a:endParaRPr lang="en-US" altLang="zh-TW" smtClean="0">
              <a:latin typeface="Times New Roman" panose="02020603050405020304" pitchFamily="18"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p>
        </p:txBody>
      </p:sp>
    </p:spTree>
    <p:extLst>
      <p:ext uri="{BB962C8B-B14F-4D97-AF65-F5344CB8AC3E}">
        <p14:creationId xmlns:p14="http://schemas.microsoft.com/office/powerpoint/2010/main" val="1830315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en-US" altLang="zh-TW" dirty="0"/>
          </a:p>
        </p:txBody>
      </p:sp>
      <p:sp>
        <p:nvSpPr>
          <p:cNvPr id="4" name="投影片編號版面配置區 3"/>
          <p:cNvSpPr>
            <a:spLocks noGrp="1"/>
          </p:cNvSpPr>
          <p:nvPr>
            <p:ph type="sldNum" sz="quarter" idx="5"/>
          </p:nvPr>
        </p:nvSpPr>
        <p:spPr/>
        <p:txBody>
          <a:bodyPr/>
          <a:lstStyle/>
          <a:p>
            <a:fld id="{A92373D7-A250-42BD-9DE6-EB6B67CE1621}" type="slidenum">
              <a:rPr lang="zh-TW" altLang="en-US" smtClean="0"/>
              <a:t>15</a:t>
            </a:fld>
            <a:endParaRPr lang="zh-TW" altLang="en-US"/>
          </a:p>
        </p:txBody>
      </p:sp>
    </p:spTree>
    <p:extLst>
      <p:ext uri="{BB962C8B-B14F-4D97-AF65-F5344CB8AC3E}">
        <p14:creationId xmlns:p14="http://schemas.microsoft.com/office/powerpoint/2010/main" val="1949443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en-US" altLang="zh-TW" dirty="0"/>
          </a:p>
        </p:txBody>
      </p:sp>
      <p:sp>
        <p:nvSpPr>
          <p:cNvPr id="4" name="投影片編號版面配置區 3"/>
          <p:cNvSpPr>
            <a:spLocks noGrp="1"/>
          </p:cNvSpPr>
          <p:nvPr>
            <p:ph type="sldNum" sz="quarter" idx="5"/>
          </p:nvPr>
        </p:nvSpPr>
        <p:spPr/>
        <p:txBody>
          <a:bodyPr/>
          <a:lstStyle/>
          <a:p>
            <a:fld id="{A92373D7-A250-42BD-9DE6-EB6B67CE1621}" type="slidenum">
              <a:rPr lang="zh-TW" altLang="en-US" smtClean="0"/>
              <a:t>23</a:t>
            </a:fld>
            <a:endParaRPr lang="zh-TW" altLang="en-US"/>
          </a:p>
        </p:txBody>
      </p:sp>
    </p:spTree>
    <p:extLst>
      <p:ext uri="{BB962C8B-B14F-4D97-AF65-F5344CB8AC3E}">
        <p14:creationId xmlns:p14="http://schemas.microsoft.com/office/powerpoint/2010/main" val="878694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en-US" altLang="zh-TW" dirty="0"/>
          </a:p>
        </p:txBody>
      </p:sp>
      <p:sp>
        <p:nvSpPr>
          <p:cNvPr id="4" name="投影片編號版面配置區 3"/>
          <p:cNvSpPr>
            <a:spLocks noGrp="1"/>
          </p:cNvSpPr>
          <p:nvPr>
            <p:ph type="sldNum" sz="quarter" idx="5"/>
          </p:nvPr>
        </p:nvSpPr>
        <p:spPr/>
        <p:txBody>
          <a:bodyPr/>
          <a:lstStyle/>
          <a:p>
            <a:fld id="{A92373D7-A250-42BD-9DE6-EB6B67CE1621}" type="slidenum">
              <a:rPr lang="zh-TW" altLang="en-US" smtClean="0"/>
              <a:t>27</a:t>
            </a:fld>
            <a:endParaRPr lang="zh-TW" altLang="en-US"/>
          </a:p>
        </p:txBody>
      </p:sp>
    </p:spTree>
    <p:extLst>
      <p:ext uri="{BB962C8B-B14F-4D97-AF65-F5344CB8AC3E}">
        <p14:creationId xmlns:p14="http://schemas.microsoft.com/office/powerpoint/2010/main" val="21229096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Slide Number Placeholder 5">
            <a:extLst>
              <a:ext uri="{FF2B5EF4-FFF2-40B4-BE49-F238E27FC236}">
                <a16:creationId xmlns:a16="http://schemas.microsoft.com/office/drawing/2014/main" id="{FA899C13-D47D-4111-8EBB-BD93FE3D03C7}"/>
              </a:ext>
            </a:extLst>
          </p:cNvPr>
          <p:cNvSpPr>
            <a:spLocks noGrp="1"/>
          </p:cNvSpPr>
          <p:nvPr>
            <p:ph type="sldNum" sz="quarter" idx="12"/>
          </p:nvPr>
        </p:nvSpPr>
        <p:spPr>
          <a:xfrm>
            <a:off x="3926498" y="6356351"/>
            <a:ext cx="2057400" cy="365125"/>
          </a:xfrm>
          <a:prstGeom prst="rect">
            <a:avLst/>
          </a:prstGeom>
        </p:spPr>
        <p:txBody>
          <a:bodyPr/>
          <a:lstStyle>
            <a:lvl1pPr algn="ctr">
              <a:defRPr>
                <a:solidFill>
                  <a:schemeClr val="bg1">
                    <a:lumMod val="50000"/>
                  </a:schemeClr>
                </a:solidFill>
              </a:defRPr>
            </a:lvl1pPr>
          </a:lstStyle>
          <a:p>
            <a:fld id="{5441CF7D-AAC9-44DB-8537-A180797F7800}" type="slidenum">
              <a:rPr lang="zh-TW" altLang="en-US" smtClean="0"/>
              <a:pPr/>
              <a:t>‹#›</a:t>
            </a:fld>
            <a:endParaRPr lang="zh-TW" altLang="en-US"/>
          </a:p>
        </p:txBody>
      </p:sp>
    </p:spTree>
    <p:extLst>
      <p:ext uri="{BB962C8B-B14F-4D97-AF65-F5344CB8AC3E}">
        <p14:creationId xmlns:p14="http://schemas.microsoft.com/office/powerpoint/2010/main" val="1455082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endParaRPr lang="zh-TW"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441CF7D-AAC9-44DB-8537-A180797F7800}" type="slidenum">
              <a:rPr lang="zh-TW" altLang="en-US" smtClean="0"/>
              <a:pPr/>
              <a:t>‹#›</a:t>
            </a:fld>
            <a:endParaRPr lang="zh-TW" altLang="en-US"/>
          </a:p>
        </p:txBody>
      </p:sp>
    </p:spTree>
    <p:extLst>
      <p:ext uri="{BB962C8B-B14F-4D97-AF65-F5344CB8AC3E}">
        <p14:creationId xmlns:p14="http://schemas.microsoft.com/office/powerpoint/2010/main" val="959065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endParaRPr lang="zh-TW"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441CF7D-AAC9-44DB-8537-A180797F7800}" type="slidenum">
              <a:rPr lang="zh-TW" altLang="en-US" smtClean="0"/>
              <a:pPr/>
              <a:t>‹#›</a:t>
            </a:fld>
            <a:endParaRPr lang="zh-TW" altLang="en-US"/>
          </a:p>
        </p:txBody>
      </p:sp>
    </p:spTree>
    <p:extLst>
      <p:ext uri="{BB962C8B-B14F-4D97-AF65-F5344CB8AC3E}">
        <p14:creationId xmlns:p14="http://schemas.microsoft.com/office/powerpoint/2010/main" val="1318843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77002"/>
            <a:ext cx="7886700" cy="741145"/>
          </a:xfrm>
        </p:spPr>
        <p:txBody>
          <a:bodyPr>
            <a:normAutofit/>
          </a:bodyPr>
          <a:lstStyle>
            <a:lvl1pPr>
              <a:defRPr sz="4000" b="1">
                <a:solidFill>
                  <a:schemeClr val="accent1">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endParaRPr lang="en-US" dirty="0"/>
          </a:p>
        </p:txBody>
      </p:sp>
      <p:sp>
        <p:nvSpPr>
          <p:cNvPr id="3" name="Content Placeholder 2"/>
          <p:cNvSpPr>
            <a:spLocks noGrp="1"/>
          </p:cNvSpPr>
          <p:nvPr>
            <p:ph idx="1"/>
          </p:nvPr>
        </p:nvSpPr>
        <p:spPr>
          <a:xfrm>
            <a:off x="628650" y="1126156"/>
            <a:ext cx="7886700" cy="5050807"/>
          </a:xfrm>
        </p:spPr>
        <p:txBody>
          <a:bodyPr/>
          <a:lstStyle>
            <a:lvl1pP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6" name="Slide Number Placeholder 5">
            <a:extLst>
              <a:ext uri="{FF2B5EF4-FFF2-40B4-BE49-F238E27FC236}">
                <a16:creationId xmlns:a16="http://schemas.microsoft.com/office/drawing/2014/main" id="{D575F4CD-A4B7-42A3-B02D-BCB11F100BC0}"/>
              </a:ext>
            </a:extLst>
          </p:cNvPr>
          <p:cNvSpPr>
            <a:spLocks noGrp="1"/>
          </p:cNvSpPr>
          <p:nvPr>
            <p:ph type="sldNum" sz="quarter" idx="12"/>
          </p:nvPr>
        </p:nvSpPr>
        <p:spPr>
          <a:xfrm>
            <a:off x="3926498" y="6356351"/>
            <a:ext cx="2057400" cy="365125"/>
          </a:xfrm>
          <a:prstGeom prst="rect">
            <a:avLst/>
          </a:prstGeom>
        </p:spPr>
        <p:txBody>
          <a:bodyPr/>
          <a:lstStyle>
            <a:lvl1pPr algn="ctr">
              <a:defRPr>
                <a:solidFill>
                  <a:schemeClr val="bg1">
                    <a:lumMod val="50000"/>
                  </a:schemeClr>
                </a:solidFill>
              </a:defRPr>
            </a:lvl1pPr>
          </a:lstStyle>
          <a:p>
            <a:fld id="{5441CF7D-AAC9-44DB-8537-A180797F7800}" type="slidenum">
              <a:rPr lang="zh-TW" altLang="en-US" smtClean="0"/>
              <a:pPr/>
              <a:t>‹#›</a:t>
            </a:fld>
            <a:endParaRPr lang="zh-TW" altLang="en-US"/>
          </a:p>
        </p:txBody>
      </p:sp>
    </p:spTree>
    <p:extLst>
      <p:ext uri="{BB962C8B-B14F-4D97-AF65-F5344CB8AC3E}">
        <p14:creationId xmlns:p14="http://schemas.microsoft.com/office/powerpoint/2010/main" val="2881615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endParaRPr lang="zh-TW"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441CF7D-AAC9-44DB-8537-A180797F7800}" type="slidenum">
              <a:rPr lang="zh-TW" altLang="en-US" smtClean="0"/>
              <a:pPr/>
              <a:t>‹#›</a:t>
            </a:fld>
            <a:endParaRPr lang="zh-TW" altLang="en-US"/>
          </a:p>
        </p:txBody>
      </p:sp>
    </p:spTree>
    <p:extLst>
      <p:ext uri="{BB962C8B-B14F-4D97-AF65-F5344CB8AC3E}">
        <p14:creationId xmlns:p14="http://schemas.microsoft.com/office/powerpoint/2010/main" val="265619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endParaRPr lang="zh-TW"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441CF7D-AAC9-44DB-8537-A180797F7800}" type="slidenum">
              <a:rPr lang="zh-TW" altLang="en-US" smtClean="0"/>
              <a:pPr/>
              <a:t>‹#›</a:t>
            </a:fld>
            <a:endParaRPr lang="zh-TW" altLang="en-US"/>
          </a:p>
        </p:txBody>
      </p:sp>
    </p:spTree>
    <p:extLst>
      <p:ext uri="{BB962C8B-B14F-4D97-AF65-F5344CB8AC3E}">
        <p14:creationId xmlns:p14="http://schemas.microsoft.com/office/powerpoint/2010/main" val="183334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endParaRPr lang="zh-TW" alt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5441CF7D-AAC9-44DB-8537-A180797F7800}" type="slidenum">
              <a:rPr lang="zh-TW" altLang="en-US" smtClean="0"/>
              <a:pPr/>
              <a:t>‹#›</a:t>
            </a:fld>
            <a:endParaRPr lang="zh-TW" altLang="en-US"/>
          </a:p>
        </p:txBody>
      </p:sp>
    </p:spTree>
    <p:extLst>
      <p:ext uri="{BB962C8B-B14F-4D97-AF65-F5344CB8AC3E}">
        <p14:creationId xmlns:p14="http://schemas.microsoft.com/office/powerpoint/2010/main" val="171044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endParaRPr lang="zh-TW" alt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5441CF7D-AAC9-44DB-8537-A180797F7800}" type="slidenum">
              <a:rPr lang="zh-TW" altLang="en-US" smtClean="0"/>
              <a:pPr/>
              <a:t>‹#›</a:t>
            </a:fld>
            <a:endParaRPr lang="zh-TW" altLang="en-US"/>
          </a:p>
        </p:txBody>
      </p:sp>
    </p:spTree>
    <p:extLst>
      <p:ext uri="{BB962C8B-B14F-4D97-AF65-F5344CB8AC3E}">
        <p14:creationId xmlns:p14="http://schemas.microsoft.com/office/powerpoint/2010/main" val="3924101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TW" alt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441CF7D-AAC9-44DB-8537-A180797F7800}" type="slidenum">
              <a:rPr lang="zh-TW" altLang="en-US" smtClean="0"/>
              <a:pPr/>
              <a:t>‹#›</a:t>
            </a:fld>
            <a:endParaRPr lang="zh-TW" altLang="en-US"/>
          </a:p>
        </p:txBody>
      </p:sp>
    </p:spTree>
    <p:extLst>
      <p:ext uri="{BB962C8B-B14F-4D97-AF65-F5344CB8AC3E}">
        <p14:creationId xmlns:p14="http://schemas.microsoft.com/office/powerpoint/2010/main" val="264860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endParaRPr lang="zh-TW"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441CF7D-AAC9-44DB-8537-A180797F7800}" type="slidenum">
              <a:rPr lang="zh-TW" altLang="en-US" smtClean="0"/>
              <a:pPr/>
              <a:t>‹#›</a:t>
            </a:fld>
            <a:endParaRPr lang="zh-TW" altLang="en-US"/>
          </a:p>
        </p:txBody>
      </p:sp>
    </p:spTree>
    <p:extLst>
      <p:ext uri="{BB962C8B-B14F-4D97-AF65-F5344CB8AC3E}">
        <p14:creationId xmlns:p14="http://schemas.microsoft.com/office/powerpoint/2010/main" val="181900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endParaRPr lang="zh-TW"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441CF7D-AAC9-44DB-8537-A180797F7800}" type="slidenum">
              <a:rPr lang="zh-TW" altLang="en-US" smtClean="0"/>
              <a:pPr/>
              <a:t>‹#›</a:t>
            </a:fld>
            <a:endParaRPr lang="zh-TW" altLang="en-US"/>
          </a:p>
        </p:txBody>
      </p:sp>
    </p:spTree>
    <p:extLst>
      <p:ext uri="{BB962C8B-B14F-4D97-AF65-F5344CB8AC3E}">
        <p14:creationId xmlns:p14="http://schemas.microsoft.com/office/powerpoint/2010/main" val="936316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a:p>
        </p:txBody>
      </p:sp>
      <p:sp>
        <p:nvSpPr>
          <p:cNvPr id="7" name="Slide Number Placeholder 5">
            <a:extLst>
              <a:ext uri="{FF2B5EF4-FFF2-40B4-BE49-F238E27FC236}">
                <a16:creationId xmlns:a16="http://schemas.microsoft.com/office/drawing/2014/main" id="{F5120600-9FDC-4B1B-84BE-C412FE68CE2D}"/>
              </a:ext>
            </a:extLst>
          </p:cNvPr>
          <p:cNvSpPr>
            <a:spLocks noGrp="1"/>
          </p:cNvSpPr>
          <p:nvPr>
            <p:ph type="sldNum" sz="quarter" idx="4"/>
          </p:nvPr>
        </p:nvSpPr>
        <p:spPr>
          <a:xfrm>
            <a:off x="3926498" y="6356351"/>
            <a:ext cx="2057400" cy="365125"/>
          </a:xfrm>
          <a:prstGeom prst="rect">
            <a:avLst/>
          </a:prstGeom>
        </p:spPr>
        <p:txBody>
          <a:bodyPr/>
          <a:lstStyle>
            <a:lvl1pPr algn="ctr">
              <a:defRPr sz="1400">
                <a:solidFill>
                  <a:schemeClr val="bg1">
                    <a:lumMod val="50000"/>
                  </a:schemeClr>
                </a:solidFill>
              </a:defRPr>
            </a:lvl1pPr>
          </a:lstStyle>
          <a:p>
            <a:fld id="{5441CF7D-AAC9-44DB-8537-A180797F7800}" type="slidenum">
              <a:rPr lang="zh-TW" altLang="en-US" smtClean="0"/>
              <a:pPr/>
              <a:t>‹#›</a:t>
            </a:fld>
            <a:endParaRPr lang="zh-TW" altLang="en-US" dirty="0"/>
          </a:p>
        </p:txBody>
      </p:sp>
    </p:spTree>
    <p:extLst>
      <p:ext uri="{BB962C8B-B14F-4D97-AF65-F5344CB8AC3E}">
        <p14:creationId xmlns:p14="http://schemas.microsoft.com/office/powerpoint/2010/main" val="2699453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4D62D1CB-1024-4703-9AD7-42A13EBEB873}"/>
              </a:ext>
            </a:extLst>
          </p:cNvPr>
          <p:cNvSpPr>
            <a:spLocks noGrp="1"/>
          </p:cNvSpPr>
          <p:nvPr>
            <p:ph type="subTitle" idx="1"/>
          </p:nvPr>
        </p:nvSpPr>
        <p:spPr>
          <a:xfrm>
            <a:off x="1466492" y="4424914"/>
            <a:ext cx="7177176" cy="1521861"/>
          </a:xfrm>
        </p:spPr>
        <p:txBody>
          <a:bodyPr>
            <a:normAutofit/>
          </a:bodyPr>
          <a:lstStyle/>
          <a:p>
            <a:pPr marL="2873375" indent="-2873375" algn="l"/>
            <a:r>
              <a:rPr lang="zh-TW" altLang="en-US" sz="2800" b="1" dirty="0">
                <a:solidFill>
                  <a:schemeClr val="accent1">
                    <a:lumMod val="75000"/>
                  </a:schemeClr>
                </a:solidFill>
                <a:latin typeface="微軟正黑體" panose="020B0604030504040204" pitchFamily="34" charset="-120"/>
                <a:ea typeface="微軟正黑體" panose="020B0604030504040204" pitchFamily="34" charset="-120"/>
                <a:cs typeface="Lato" panose="020F0502020204030203" pitchFamily="34" charset="0"/>
              </a:rPr>
              <a:t>應用或服務</a:t>
            </a:r>
            <a:r>
              <a:rPr lang="zh-TW" altLang="en-US" sz="2800" b="1" dirty="0" smtClean="0">
                <a:solidFill>
                  <a:schemeClr val="accent1">
                    <a:lumMod val="75000"/>
                  </a:schemeClr>
                </a:solidFill>
                <a:latin typeface="微軟正黑體" panose="020B0604030504040204" pitchFamily="34" charset="-120"/>
                <a:ea typeface="微軟正黑體" panose="020B0604030504040204" pitchFamily="34" charset="-120"/>
                <a:cs typeface="Lato" panose="020F0502020204030203" pitchFamily="34" charset="0"/>
              </a:rPr>
              <a:t>名稱</a:t>
            </a:r>
            <a:r>
              <a:rPr lang="zh-TW" altLang="en-US" sz="2800" b="1" dirty="0">
                <a:solidFill>
                  <a:schemeClr val="accent1">
                    <a:lumMod val="75000"/>
                  </a:schemeClr>
                </a:solidFill>
                <a:latin typeface="微軟正黑體" panose="020B0604030504040204" pitchFamily="34" charset="-120"/>
                <a:ea typeface="微軟正黑體" panose="020B0604030504040204" pitchFamily="34" charset="-120"/>
                <a:cs typeface="Lato" panose="020F0502020204030203" pitchFamily="34" charset="0"/>
              </a:rPr>
              <a:t>：</a:t>
            </a:r>
            <a:r>
              <a:rPr lang="zh-TW" altLang="zh-TW" sz="2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交易</a:t>
            </a:r>
            <a:r>
              <a:rPr lang="zh-TW" altLang="zh-TW" sz="2800" b="1" dirty="0">
                <a:solidFill>
                  <a:schemeClr val="tx1">
                    <a:lumMod val="65000"/>
                    <a:lumOff val="35000"/>
                  </a:schemeClr>
                </a:solidFill>
                <a:latin typeface="微軟正黑體" panose="020B0604030504040204" pitchFamily="34" charset="-120"/>
                <a:ea typeface="微軟正黑體" panose="020B0604030504040204" pitchFamily="34" charset="-120"/>
              </a:rPr>
              <a:t>決策關鍵</a:t>
            </a:r>
            <a:r>
              <a:rPr lang="en-US" altLang="zh-TW" sz="28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zh-TW" sz="2800" b="1" dirty="0">
                <a:solidFill>
                  <a:schemeClr val="tx1">
                    <a:lumMod val="65000"/>
                    <a:lumOff val="35000"/>
                  </a:schemeClr>
                </a:solidFill>
                <a:latin typeface="微軟正黑體" panose="020B0604030504040204" pitchFamily="34" charset="-120"/>
                <a:ea typeface="微軟正黑體" panose="020B0604030504040204" pitchFamily="34" charset="-120"/>
              </a:rPr>
              <a:t>期貨市場重要</a:t>
            </a:r>
            <a:r>
              <a:rPr lang="zh-TW" altLang="zh-TW" sz="2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交易資訊</a:t>
            </a:r>
            <a:r>
              <a:rPr lang="zh-TW" altLang="zh-TW" sz="2800" b="1" dirty="0">
                <a:solidFill>
                  <a:schemeClr val="tx1">
                    <a:lumMod val="65000"/>
                    <a:lumOff val="35000"/>
                  </a:schemeClr>
                </a:solidFill>
                <a:latin typeface="微軟正黑體" panose="020B0604030504040204" pitchFamily="34" charset="-120"/>
                <a:ea typeface="微軟正黑體" panose="020B0604030504040204" pitchFamily="34" charset="-120"/>
              </a:rPr>
              <a:t>統計</a:t>
            </a:r>
            <a:endParaRPr lang="en-US" altLang="zh-TW" sz="28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l"/>
            <a:r>
              <a:rPr lang="zh-TW" altLang="en-US" sz="2800" b="1" dirty="0">
                <a:solidFill>
                  <a:schemeClr val="accent1">
                    <a:lumMod val="75000"/>
                  </a:schemeClr>
                </a:solidFill>
                <a:latin typeface="微軟正黑體" panose="020B0604030504040204" pitchFamily="34" charset="-120"/>
                <a:ea typeface="微軟正黑體" panose="020B0604030504040204" pitchFamily="34" charset="-120"/>
                <a:cs typeface="Lato" panose="020F0502020204030203" pitchFamily="34" charset="0"/>
              </a:rPr>
              <a:t>提案</a:t>
            </a:r>
            <a:r>
              <a:rPr lang="zh-TW" altLang="en-US" sz="2800" b="1" dirty="0" smtClean="0">
                <a:solidFill>
                  <a:schemeClr val="accent1">
                    <a:lumMod val="75000"/>
                  </a:schemeClr>
                </a:solidFill>
                <a:latin typeface="微軟正黑體" panose="020B0604030504040204" pitchFamily="34" charset="-120"/>
                <a:ea typeface="微軟正黑體" panose="020B0604030504040204" pitchFamily="34" charset="-120"/>
                <a:cs typeface="Lato" panose="020F0502020204030203" pitchFamily="34" charset="0"/>
              </a:rPr>
              <a:t>單位：            </a:t>
            </a:r>
            <a:r>
              <a:rPr lang="zh-TW" altLang="en-US" sz="2800" b="1" dirty="0" smtClean="0">
                <a:solidFill>
                  <a:schemeClr val="tx1">
                    <a:lumMod val="65000"/>
                    <a:lumOff val="35000"/>
                  </a:schemeClr>
                </a:solidFill>
                <a:latin typeface="微軟正黑體" panose="020B0604030504040204" pitchFamily="34" charset="-120"/>
                <a:ea typeface="微軟正黑體" panose="020B0604030504040204" pitchFamily="34" charset="-120"/>
              </a:rPr>
              <a:t>金融監督</a:t>
            </a:r>
            <a:r>
              <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rPr>
              <a:t>管理委員會</a:t>
            </a:r>
          </a:p>
        </p:txBody>
      </p:sp>
      <p:sp>
        <p:nvSpPr>
          <p:cNvPr id="2" name="文字方塊 1">
            <a:extLst>
              <a:ext uri="{FF2B5EF4-FFF2-40B4-BE49-F238E27FC236}">
                <a16:creationId xmlns:a16="http://schemas.microsoft.com/office/drawing/2014/main" id="{A8A251A7-8085-4FCB-98E5-21979F29C40A}"/>
              </a:ext>
            </a:extLst>
          </p:cNvPr>
          <p:cNvSpPr txBox="1"/>
          <p:nvPr/>
        </p:nvSpPr>
        <p:spPr>
          <a:xfrm>
            <a:off x="2215828" y="1771650"/>
            <a:ext cx="4493538" cy="1759456"/>
          </a:xfrm>
          <a:prstGeom prst="rect">
            <a:avLst/>
          </a:prstGeom>
          <a:noFill/>
        </p:spPr>
        <p:txBody>
          <a:bodyPr wrap="none" rtlCol="0">
            <a:spAutoFit/>
          </a:bodyPr>
          <a:lstStyle/>
          <a:p>
            <a:pPr algn="ctr">
              <a:lnSpc>
                <a:spcPts val="6500"/>
              </a:lnSpc>
            </a:pPr>
            <a:r>
              <a:rPr lang="zh-TW" altLang="en-US" sz="4800" b="1" dirty="0">
                <a:solidFill>
                  <a:schemeClr val="accent1">
                    <a:lumMod val="50000"/>
                  </a:schemeClr>
                </a:solidFill>
                <a:latin typeface="微軟正黑體" panose="020B0604030504040204" pitchFamily="34" charset="-120"/>
                <a:ea typeface="微軟正黑體" panose="020B0604030504040204" pitchFamily="34" charset="-120"/>
              </a:rPr>
              <a:t>資料開放應用獎</a:t>
            </a:r>
            <a:endParaRPr lang="en-US" altLang="zh-TW" sz="4800" b="1" dirty="0">
              <a:solidFill>
                <a:schemeClr val="accent1">
                  <a:lumMod val="50000"/>
                </a:schemeClr>
              </a:solidFill>
              <a:latin typeface="微軟正黑體" panose="020B0604030504040204" pitchFamily="34" charset="-120"/>
              <a:ea typeface="微軟正黑體" panose="020B0604030504040204" pitchFamily="34" charset="-120"/>
            </a:endParaRPr>
          </a:p>
          <a:p>
            <a:pPr algn="ctr">
              <a:lnSpc>
                <a:spcPts val="6500"/>
              </a:lnSpc>
            </a:pPr>
            <a:r>
              <a:rPr lang="zh-TW" altLang="en-US" sz="4800" b="1" dirty="0">
                <a:solidFill>
                  <a:schemeClr val="accent1">
                    <a:lumMod val="50000"/>
                  </a:schemeClr>
                </a:solidFill>
                <a:latin typeface="微軟正黑體" panose="020B0604030504040204" pitchFamily="34" charset="-120"/>
                <a:ea typeface="微軟正黑體" panose="020B0604030504040204" pitchFamily="34" charset="-120"/>
              </a:rPr>
              <a:t>參獎提案簡報</a:t>
            </a:r>
          </a:p>
        </p:txBody>
      </p:sp>
    </p:spTree>
    <p:extLst>
      <p:ext uri="{BB962C8B-B14F-4D97-AF65-F5344CB8AC3E}">
        <p14:creationId xmlns:p14="http://schemas.microsoft.com/office/powerpoint/2010/main" val="3570723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2EE84BA6-F378-5446-AFA2-9969464A2703}"/>
              </a:ext>
            </a:extLst>
          </p:cNvPr>
          <p:cNvSpPr>
            <a:spLocks noGrp="1"/>
          </p:cNvSpPr>
          <p:nvPr>
            <p:ph type="sldNum" sz="quarter" idx="12"/>
          </p:nvPr>
        </p:nvSpPr>
        <p:spPr/>
        <p:txBody>
          <a:bodyPr/>
          <a:lstStyle/>
          <a:p>
            <a:fld id="{276ECD13-4733-4945-BAA2-1E89664E48BA}" type="slidenum">
              <a:rPr lang="zh-TW" altLang="en-US" smtClean="0"/>
              <a:t>10</a:t>
            </a:fld>
            <a:endParaRPr lang="zh-TW" altLang="en-US"/>
          </a:p>
        </p:txBody>
      </p:sp>
      <p:sp>
        <p:nvSpPr>
          <p:cNvPr id="9" name="文字方塊 8">
            <a:extLst>
              <a:ext uri="{FF2B5EF4-FFF2-40B4-BE49-F238E27FC236}">
                <a16:creationId xmlns:a16="http://schemas.microsoft.com/office/drawing/2014/main" id="{297F7686-0DFC-4CC5-A2CA-B75D6046604C}"/>
              </a:ext>
            </a:extLst>
          </p:cNvPr>
          <p:cNvSpPr txBox="1"/>
          <p:nvPr/>
        </p:nvSpPr>
        <p:spPr>
          <a:xfrm>
            <a:off x="1290050" y="1530895"/>
            <a:ext cx="3589958" cy="553998"/>
          </a:xfrm>
          <a:prstGeom prst="rect">
            <a:avLst/>
          </a:prstGeom>
          <a:noFill/>
        </p:spPr>
        <p:txBody>
          <a:bodyPr wrap="square" rtlCol="0">
            <a:spAutoFit/>
          </a:bodyPr>
          <a:lstStyle/>
          <a:p>
            <a:r>
              <a:rPr lang="zh-TW" altLang="en-US" sz="3000" b="1" dirty="0">
                <a:solidFill>
                  <a:srgbClr val="222A35"/>
                </a:solidFill>
                <a:latin typeface="微軟正黑體" panose="020B0604030504040204" pitchFamily="34" charset="-120"/>
                <a:ea typeface="微軟正黑體" panose="020B0604030504040204" pitchFamily="34" charset="-120"/>
              </a:rPr>
              <a:t>應用或服務說明</a:t>
            </a:r>
          </a:p>
        </p:txBody>
      </p:sp>
      <p:sp>
        <p:nvSpPr>
          <p:cNvPr id="22" name="Right Triangle 57">
            <a:extLst>
              <a:ext uri="{FF2B5EF4-FFF2-40B4-BE49-F238E27FC236}">
                <a16:creationId xmlns:a16="http://schemas.microsoft.com/office/drawing/2014/main" id="{A0BCC91C-3BFC-42DE-B3EE-BE32FAB910F3}"/>
              </a:ext>
            </a:extLst>
          </p:cNvPr>
          <p:cNvSpPr/>
          <p:nvPr/>
        </p:nvSpPr>
        <p:spPr>
          <a:xfrm flipV="1">
            <a:off x="8576815" y="2997640"/>
            <a:ext cx="567185" cy="859985"/>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solidFill>
                <a:schemeClr val="tx1"/>
              </a:solidFill>
              <a:latin typeface="微軟正黑體" panose="020B0604030504040204" pitchFamily="34" charset="-120"/>
              <a:ea typeface="微軟正黑體" panose="020B0604030504040204" pitchFamily="34" charset="-120"/>
            </a:endParaRPr>
          </a:p>
        </p:txBody>
      </p:sp>
      <p:sp>
        <p:nvSpPr>
          <p:cNvPr id="23" name="Rectangle 58">
            <a:extLst>
              <a:ext uri="{FF2B5EF4-FFF2-40B4-BE49-F238E27FC236}">
                <a16:creationId xmlns:a16="http://schemas.microsoft.com/office/drawing/2014/main" id="{55AAA047-7EAB-4037-B4D4-E145E0304450}"/>
              </a:ext>
            </a:extLst>
          </p:cNvPr>
          <p:cNvSpPr/>
          <p:nvPr/>
        </p:nvSpPr>
        <p:spPr>
          <a:xfrm flipV="1">
            <a:off x="0" y="2997640"/>
            <a:ext cx="8576815" cy="8599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solidFill>
                <a:schemeClr val="tx1"/>
              </a:solidFill>
              <a:latin typeface="微軟正黑體" panose="020B0604030504040204" pitchFamily="34" charset="-120"/>
              <a:ea typeface="微軟正黑體" panose="020B0604030504040204" pitchFamily="34" charset="-120"/>
            </a:endParaRPr>
          </a:p>
        </p:txBody>
      </p:sp>
      <p:sp>
        <p:nvSpPr>
          <p:cNvPr id="24" name="Rectangle 59">
            <a:extLst>
              <a:ext uri="{FF2B5EF4-FFF2-40B4-BE49-F238E27FC236}">
                <a16:creationId xmlns:a16="http://schemas.microsoft.com/office/drawing/2014/main" id="{7FA7B50E-1129-46F1-89FC-9B05802B8F17}"/>
              </a:ext>
            </a:extLst>
          </p:cNvPr>
          <p:cNvSpPr/>
          <p:nvPr/>
        </p:nvSpPr>
        <p:spPr>
          <a:xfrm rot="10800000" flipV="1">
            <a:off x="776632" y="1569206"/>
            <a:ext cx="513418" cy="46568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350" b="1" dirty="0">
                <a:latin typeface="微軟正黑體" panose="020B0604030504040204" pitchFamily="34" charset="-120"/>
                <a:ea typeface="微軟正黑體" panose="020B0604030504040204" pitchFamily="34" charset="-120"/>
              </a:rPr>
              <a:t>貳</a:t>
            </a:r>
          </a:p>
        </p:txBody>
      </p:sp>
      <p:sp>
        <p:nvSpPr>
          <p:cNvPr id="25" name="Rectangle 54">
            <a:extLst>
              <a:ext uri="{FF2B5EF4-FFF2-40B4-BE49-F238E27FC236}">
                <a16:creationId xmlns:a16="http://schemas.microsoft.com/office/drawing/2014/main" id="{F5B2486A-2ABB-4D9A-9244-70E19249A17E}"/>
              </a:ext>
            </a:extLst>
          </p:cNvPr>
          <p:cNvSpPr/>
          <p:nvPr/>
        </p:nvSpPr>
        <p:spPr>
          <a:xfrm>
            <a:off x="1656273" y="3166288"/>
            <a:ext cx="5434640" cy="683264"/>
          </a:xfrm>
          <a:prstGeom prst="rect">
            <a:avLst/>
          </a:prstGeom>
        </p:spPr>
        <p:txBody>
          <a:bodyPr wrap="square">
            <a:spAutoFit/>
          </a:bodyPr>
          <a:lstStyle/>
          <a:p>
            <a:pPr algn="ctr">
              <a:lnSpc>
                <a:spcPct val="120000"/>
              </a:lnSpc>
            </a:pPr>
            <a:r>
              <a:rPr lang="zh-TW" altLang="en-US" sz="3200" b="1" dirty="0" smtClean="0">
                <a:latin typeface="微軟正黑體" panose="020B0604030504040204" pitchFamily="34" charset="-120"/>
                <a:ea typeface="微軟正黑體" panose="020B0604030504040204" pitchFamily="34" charset="-120"/>
                <a:cs typeface="Calibri"/>
              </a:rPr>
              <a:t>二</a:t>
            </a:r>
            <a:r>
              <a:rPr lang="zh-TW" altLang="en-US" sz="3200" b="1" dirty="0" smtClean="0">
                <a:latin typeface="新細明體" panose="02020500000000000000" pitchFamily="18" charset="-120"/>
                <a:ea typeface="新細明體" panose="02020500000000000000" pitchFamily="18" charset="-120"/>
                <a:cs typeface="Calibri"/>
              </a:rPr>
              <a:t>、</a:t>
            </a:r>
            <a:r>
              <a:rPr lang="zh-TW" altLang="en-US" sz="3200" b="1" dirty="0" smtClean="0">
                <a:latin typeface="微軟正黑體" panose="020B0604030504040204" pitchFamily="34" charset="-120"/>
                <a:ea typeface="微軟正黑體" panose="020B0604030504040204" pitchFamily="34" charset="-120"/>
                <a:cs typeface="Calibri"/>
              </a:rPr>
              <a:t>應用</a:t>
            </a:r>
            <a:r>
              <a:rPr lang="zh-TW" altLang="en-US" sz="3200" b="1" dirty="0">
                <a:latin typeface="微軟正黑體" panose="020B0604030504040204" pitchFamily="34" charset="-120"/>
                <a:ea typeface="微軟正黑體" panose="020B0604030504040204" pitchFamily="34" charset="-120"/>
                <a:cs typeface="Calibri"/>
              </a:rPr>
              <a:t>與服務定位及功能</a:t>
            </a:r>
            <a:endParaRPr lang="en-US" sz="3200" b="1" dirty="0">
              <a:latin typeface="微軟正黑體" panose="020B0604030504040204" pitchFamily="34" charset="-120"/>
              <a:ea typeface="微軟正黑體" panose="020B0604030504040204" pitchFamily="34" charset="-120"/>
              <a:cs typeface="Calibri"/>
            </a:endParaRPr>
          </a:p>
        </p:txBody>
      </p:sp>
      <p:sp>
        <p:nvSpPr>
          <p:cNvPr id="42" name="矩形 41">
            <a:extLst>
              <a:ext uri="{FF2B5EF4-FFF2-40B4-BE49-F238E27FC236}">
                <a16:creationId xmlns:a16="http://schemas.microsoft.com/office/drawing/2014/main" id="{28ADB665-CA3E-4FEA-9376-63F12D02A329}"/>
              </a:ext>
            </a:extLst>
          </p:cNvPr>
          <p:cNvSpPr/>
          <p:nvPr/>
        </p:nvSpPr>
        <p:spPr>
          <a:xfrm>
            <a:off x="0" y="857251"/>
            <a:ext cx="336715" cy="51434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Tree>
    <p:extLst>
      <p:ext uri="{BB962C8B-B14F-4D97-AF65-F5344CB8AC3E}">
        <p14:creationId xmlns:p14="http://schemas.microsoft.com/office/powerpoint/2010/main" val="18861782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noAutofit/>
          </a:bodyPr>
          <a:lstStyle/>
          <a:p>
            <a:pPr>
              <a:lnSpc>
                <a:spcPct val="120000"/>
              </a:lnSpc>
            </a:pPr>
            <a:r>
              <a:rPr lang="zh-TW" altLang="en-US" sz="3600" dirty="0"/>
              <a:t>二</a:t>
            </a:r>
            <a:r>
              <a:rPr lang="zh-TW" altLang="en-US" sz="3600" dirty="0" smtClean="0"/>
              <a:t>、</a:t>
            </a:r>
            <a:r>
              <a:rPr lang="zh-TW" altLang="en-US" sz="3600" dirty="0">
                <a:cs typeface="Calibri"/>
              </a:rPr>
              <a:t>應用與服務定位及</a:t>
            </a:r>
            <a:r>
              <a:rPr lang="zh-TW" altLang="en-US" sz="3600" dirty="0" smtClean="0">
                <a:cs typeface="Calibri"/>
              </a:rPr>
              <a:t>功能</a:t>
            </a:r>
            <a:endParaRPr lang="en-US" altLang="zh-TW" sz="3600" dirty="0">
              <a:cs typeface="Calibri"/>
            </a:endParaRPr>
          </a:p>
        </p:txBody>
      </p:sp>
      <p:sp>
        <p:nvSpPr>
          <p:cNvPr id="11268" name="Rectangle 3"/>
          <p:cNvSpPr>
            <a:spLocks noGrp="1" noChangeArrowheads="1"/>
          </p:cNvSpPr>
          <p:nvPr>
            <p:ph idx="1"/>
          </p:nvPr>
        </p:nvSpPr>
        <p:spPr>
          <a:xfrm>
            <a:off x="628650" y="1133445"/>
            <a:ext cx="3641425" cy="2088793"/>
          </a:xfrm>
        </p:spPr>
        <p:txBody>
          <a:bodyPr>
            <a:noAutofit/>
          </a:bodyPr>
          <a:lstStyle/>
          <a:p>
            <a:pPr marL="285750" indent="-285750" algn="just" defTabSz="457200">
              <a:buFont typeface="Wingdings" panose="05000000000000000000" pitchFamily="2" charset="2"/>
              <a:buChar char="l"/>
            </a:pPr>
            <a:r>
              <a:rPr lang="zh-TW" altLang="en-US" sz="2000" b="1" dirty="0" smtClean="0">
                <a:solidFill>
                  <a:srgbClr val="0070C0"/>
                </a:solidFill>
              </a:rPr>
              <a:t>資料集用途</a:t>
            </a:r>
            <a:endParaRPr lang="en-US" altLang="zh-TW" sz="2000" b="1" dirty="0" smtClean="0">
              <a:solidFill>
                <a:srgbClr val="0070C0"/>
              </a:solidFill>
            </a:endParaRPr>
          </a:p>
          <a:p>
            <a:pPr algn="just" defTabSz="457200"/>
            <a:r>
              <a:rPr lang="zh-TW" altLang="en-US" sz="1800" b="1" dirty="0" smtClean="0"/>
              <a:t>透過右列資料集，可觀察市場</a:t>
            </a:r>
            <a:r>
              <a:rPr lang="zh-TW" altLang="en-US" sz="1800" b="1" dirty="0"/>
              <a:t>多空氛圍</a:t>
            </a:r>
            <a:r>
              <a:rPr lang="zh-TW" altLang="en-US" sz="1800" b="1" dirty="0" smtClean="0"/>
              <a:t>，相當於市場溫度計，常見於新聞媒體</a:t>
            </a:r>
            <a:endParaRPr lang="en-US" altLang="zh-TW" sz="1800" b="1" dirty="0"/>
          </a:p>
          <a:p>
            <a:pPr algn="just" defTabSz="457200"/>
            <a:r>
              <a:rPr lang="zh-TW" altLang="en-US" sz="1800" b="1" dirty="0" smtClean="0"/>
              <a:t>除期貨</a:t>
            </a:r>
            <a:r>
              <a:rPr lang="zh-TW" altLang="en-US" sz="1800" b="1" dirty="0"/>
              <a:t>市場交易人，</a:t>
            </a:r>
            <a:r>
              <a:rPr lang="zh-TW" altLang="en-US" sz="1800" b="1" dirty="0" smtClean="0"/>
              <a:t>廣大的證券市場</a:t>
            </a:r>
            <a:r>
              <a:rPr lang="zh-TW" altLang="en-US" sz="1800" b="1" dirty="0"/>
              <a:t>交易人</a:t>
            </a:r>
            <a:r>
              <a:rPr lang="zh-TW" altLang="en-US" sz="1800" b="1" dirty="0" smtClean="0"/>
              <a:t>亦經常使用，作為衡量加權指數或個股多空之指標</a:t>
            </a:r>
            <a:endParaRPr lang="en-US" altLang="zh-TW" sz="1800" b="1" dirty="0">
              <a:latin typeface="Times New Roman" panose="02020603050405020304" pitchFamily="18" charset="0"/>
              <a:cs typeface="Times New Roman" panose="02020603050405020304" pitchFamily="18" charset="0"/>
            </a:endParaRPr>
          </a:p>
        </p:txBody>
      </p:sp>
      <p:sp>
        <p:nvSpPr>
          <p:cNvPr id="1126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n"/>
              <a:defRPr kumimoji="1" sz="2800">
                <a:solidFill>
                  <a:srgbClr val="003774"/>
                </a:solidFill>
                <a:latin typeface="Arial" panose="020B0604020202020204" pitchFamily="34" charset="0"/>
                <a:ea typeface="標楷體" panose="03000509000000000000" pitchFamily="65" charset="-120"/>
              </a:defRPr>
            </a:lvl1pPr>
            <a:lvl2pPr marL="742950" indent="-285750">
              <a:spcBef>
                <a:spcPct val="20000"/>
              </a:spcBef>
              <a:buFont typeface="Wingdings" panose="05000000000000000000" pitchFamily="2" charset="2"/>
              <a:buChar char="n"/>
              <a:defRPr kumimoji="1" sz="2400">
                <a:solidFill>
                  <a:srgbClr val="003774"/>
                </a:solidFill>
                <a:latin typeface="Arial" panose="020B0604020202020204" pitchFamily="34" charset="0"/>
                <a:ea typeface="標楷體" panose="03000509000000000000" pitchFamily="65" charset="-120"/>
              </a:defRPr>
            </a:lvl2pPr>
            <a:lvl3pPr marL="1143000" indent="-228600">
              <a:spcBef>
                <a:spcPct val="20000"/>
              </a:spcBef>
              <a:buFont typeface="Wingdings" panose="05000000000000000000" pitchFamily="2" charset="2"/>
              <a:buChar char="n"/>
              <a:defRPr kumimoji="1" sz="2200">
                <a:solidFill>
                  <a:srgbClr val="003774"/>
                </a:solidFill>
                <a:latin typeface="Arial" panose="020B0604020202020204" pitchFamily="34" charset="0"/>
                <a:ea typeface="標楷體" panose="03000509000000000000" pitchFamily="65" charset="-120"/>
              </a:defRPr>
            </a:lvl3pPr>
            <a:lvl4pPr marL="1600200" indent="-228600">
              <a:spcBef>
                <a:spcPct val="20000"/>
              </a:spcBef>
              <a:buFont typeface="Wingdings" panose="05000000000000000000" pitchFamily="2" charset="2"/>
              <a:buChar char="n"/>
              <a:defRPr kumimoji="1" sz="2000">
                <a:solidFill>
                  <a:srgbClr val="003774"/>
                </a:solidFill>
                <a:latin typeface="Arial" panose="020B0604020202020204" pitchFamily="34" charset="0"/>
                <a:ea typeface="標楷體" panose="03000509000000000000" pitchFamily="65" charset="-120"/>
              </a:defRPr>
            </a:lvl4pPr>
            <a:lvl5pPr marL="2057400" indent="-228600">
              <a:spcBef>
                <a:spcPct val="20000"/>
              </a:spcBef>
              <a:buFont typeface="Wingdings" panose="05000000000000000000" pitchFamily="2" charset="2"/>
              <a:buChar char="n"/>
              <a:defRPr kumimoji="1">
                <a:solidFill>
                  <a:srgbClr val="003774"/>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Font typeface="Wingdings" panose="05000000000000000000" pitchFamily="2" charset="2"/>
              <a:buChar char="n"/>
              <a:defRPr kumimoji="1">
                <a:solidFill>
                  <a:srgbClr val="003774"/>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Font typeface="Wingdings" panose="05000000000000000000" pitchFamily="2" charset="2"/>
              <a:buChar char="n"/>
              <a:defRPr kumimoji="1">
                <a:solidFill>
                  <a:srgbClr val="003774"/>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Font typeface="Wingdings" panose="05000000000000000000" pitchFamily="2" charset="2"/>
              <a:buChar char="n"/>
              <a:defRPr kumimoji="1">
                <a:solidFill>
                  <a:srgbClr val="003774"/>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Font typeface="Wingdings" panose="05000000000000000000" pitchFamily="2" charset="2"/>
              <a:buChar char="n"/>
              <a:defRPr kumimoji="1">
                <a:solidFill>
                  <a:srgbClr val="003774"/>
                </a:solidFill>
                <a:latin typeface="Arial" panose="020B0604020202020204" pitchFamily="34" charset="0"/>
                <a:ea typeface="標楷體" panose="03000509000000000000" pitchFamily="65" charset="-120"/>
              </a:defRPr>
            </a:lvl9pPr>
          </a:lstStyle>
          <a:p>
            <a:pPr>
              <a:spcBef>
                <a:spcPct val="0"/>
              </a:spcBef>
              <a:buFontTx/>
              <a:buNone/>
            </a:pPr>
            <a:fld id="{766BC003-D962-4FEC-8DFB-121AB7378427}" type="slidenum">
              <a:rPr lang="zh-TW" altLang="en-US" sz="1400" smtClean="0">
                <a:solidFill>
                  <a:schemeClr val="tx1"/>
                </a:solidFill>
                <a:ea typeface="新細明體" panose="02020500000000000000" pitchFamily="18" charset="-120"/>
              </a:rPr>
              <a:pPr>
                <a:spcBef>
                  <a:spcPct val="0"/>
                </a:spcBef>
                <a:buFontTx/>
                <a:buNone/>
              </a:pPr>
              <a:t>11</a:t>
            </a:fld>
            <a:endParaRPr lang="en-US" altLang="zh-TW" sz="1400" smtClean="0">
              <a:solidFill>
                <a:schemeClr val="tx1"/>
              </a:solidFill>
              <a:ea typeface="新細明體" panose="02020500000000000000" pitchFamily="18" charset="-120"/>
            </a:endParaRPr>
          </a:p>
        </p:txBody>
      </p:sp>
      <p:graphicFrame>
        <p:nvGraphicFramePr>
          <p:cNvPr id="7" name="表格 6"/>
          <p:cNvGraphicFramePr>
            <a:graphicFrameLocks noGrp="1"/>
          </p:cNvGraphicFramePr>
          <p:nvPr>
            <p:extLst/>
          </p:nvPr>
        </p:nvGraphicFramePr>
        <p:xfrm>
          <a:off x="4579364" y="1335978"/>
          <a:ext cx="4433978" cy="2111986"/>
        </p:xfrm>
        <a:graphic>
          <a:graphicData uri="http://schemas.openxmlformats.org/drawingml/2006/table">
            <a:tbl>
              <a:tblPr firstRow="1" bandRow="1">
                <a:tableStyleId>{BDBED569-4797-4DF1-A0F4-6AAB3CD982D8}</a:tableStyleId>
              </a:tblPr>
              <a:tblGrid>
                <a:gridCol w="4433978">
                  <a:extLst>
                    <a:ext uri="{9D8B030D-6E8A-4147-A177-3AD203B41FA5}">
                      <a16:colId xmlns:a16="http://schemas.microsoft.com/office/drawing/2014/main" val="2239444953"/>
                    </a:ext>
                  </a:extLst>
                </a:gridCol>
              </a:tblGrid>
              <a:tr h="340933">
                <a:tc>
                  <a:txBody>
                    <a:bodyPr/>
                    <a:lstStyle/>
                    <a:p>
                      <a:pPr marL="285750" indent="-285750" algn="l" eaLnBrk="0" hangingPunct="0">
                        <a:spcBef>
                          <a:spcPts val="1200"/>
                        </a:spcBef>
                        <a:spcAft>
                          <a:spcPts val="0"/>
                        </a:spcAft>
                        <a:buFont typeface="Wingdings" panose="05000000000000000000" pitchFamily="2" charset="2"/>
                        <a:buChar char="ü"/>
                      </a:pPr>
                      <a:r>
                        <a:rPr lang="zh-TW" sz="1600" b="1" kern="50" dirty="0">
                          <a:solidFill>
                            <a:schemeClr val="accent2"/>
                          </a:solidFill>
                          <a:effectLst/>
                          <a:latin typeface="微軟正黑體" panose="020B0604030504040204" pitchFamily="34" charset="-120"/>
                          <a:ea typeface="微軟正黑體" panose="020B0604030504040204" pitchFamily="34" charset="-120"/>
                        </a:rPr>
                        <a:t>期貨大額交易人未沖銷部位</a:t>
                      </a:r>
                      <a:r>
                        <a:rPr lang="zh-TW" sz="1600" b="1" kern="50" dirty="0" smtClean="0">
                          <a:solidFill>
                            <a:schemeClr val="accent2"/>
                          </a:solidFill>
                          <a:effectLst/>
                          <a:latin typeface="微軟正黑體" panose="020B0604030504040204" pitchFamily="34" charset="-120"/>
                          <a:ea typeface="微軟正黑體" panose="020B0604030504040204" pitchFamily="34" charset="-120"/>
                        </a:rPr>
                        <a:t>資料</a:t>
                      </a:r>
                      <a:endParaRPr lang="en-US" altLang="zh-TW" sz="1600" b="1" kern="50" dirty="0" smtClean="0">
                        <a:solidFill>
                          <a:schemeClr val="accent2"/>
                        </a:solidFill>
                        <a:effectLst/>
                        <a:latin typeface="微軟正黑體" panose="020B0604030504040204" pitchFamily="34" charset="-120"/>
                        <a:ea typeface="微軟正黑體" panose="020B0604030504040204" pitchFamily="34" charset="-120"/>
                      </a:endParaRPr>
                    </a:p>
                    <a:p>
                      <a:pPr marL="285750" marR="0" lvl="0" indent="-285750" algn="l" defTabSz="914400" rtl="0" eaLnBrk="0" fontAlgn="auto" latinLnBrk="0" hangingPunct="0">
                        <a:lnSpc>
                          <a:spcPct val="100000"/>
                        </a:lnSpc>
                        <a:spcBef>
                          <a:spcPts val="1200"/>
                        </a:spcBef>
                        <a:spcAft>
                          <a:spcPts val="0"/>
                        </a:spcAft>
                        <a:buClrTx/>
                        <a:buSzTx/>
                        <a:buFont typeface="Wingdings" panose="05000000000000000000" pitchFamily="2" charset="2"/>
                        <a:buChar char="ü"/>
                        <a:tabLst/>
                        <a:defRPr/>
                      </a:pPr>
                      <a:r>
                        <a:rPr lang="zh-TW" altLang="zh-TW" sz="1600" b="1" kern="50" dirty="0" smtClean="0">
                          <a:solidFill>
                            <a:schemeClr val="accent2"/>
                          </a:solidFill>
                          <a:effectLst/>
                          <a:latin typeface="微軟正黑體" panose="020B0604030504040204" pitchFamily="34" charset="-120"/>
                          <a:ea typeface="微軟正黑體" panose="020B0604030504040204" pitchFamily="34" charset="-120"/>
                        </a:rPr>
                        <a:t>選擇權大額交易人未沖銷部位資料</a:t>
                      </a:r>
                      <a:endParaRPr lang="zh-TW" altLang="zh-TW" sz="1600" b="1" kern="50" dirty="0" smtClean="0">
                        <a:solidFill>
                          <a:schemeClr val="accent2"/>
                        </a:solidFill>
                        <a:effectLst/>
                        <a:latin typeface="微軟正黑體" panose="020B0604030504040204" pitchFamily="34" charset="-120"/>
                        <a:ea typeface="微軟正黑體" panose="020B0604030504040204" pitchFamily="34" charset="-120"/>
                        <a:cs typeface="Mangal"/>
                      </a:endParaRPr>
                    </a:p>
                    <a:p>
                      <a:pPr marL="285750" marR="0" lvl="0" indent="-285750" algn="l" defTabSz="914400" rtl="0" eaLnBrk="0" fontAlgn="auto" latinLnBrk="0" hangingPunct="0">
                        <a:lnSpc>
                          <a:spcPct val="100000"/>
                        </a:lnSpc>
                        <a:spcBef>
                          <a:spcPts val="1200"/>
                        </a:spcBef>
                        <a:spcAft>
                          <a:spcPts val="0"/>
                        </a:spcAft>
                        <a:buClrTx/>
                        <a:buSzTx/>
                        <a:buFont typeface="Wingdings" panose="05000000000000000000" pitchFamily="2" charset="2"/>
                        <a:buChar char="ü"/>
                        <a:tabLst/>
                        <a:defRPr/>
                      </a:pPr>
                      <a:r>
                        <a:rPr lang="zh-TW" altLang="zh-TW" sz="1600" b="1" kern="50" dirty="0" smtClean="0">
                          <a:solidFill>
                            <a:schemeClr val="accent2"/>
                          </a:solidFill>
                          <a:effectLst/>
                          <a:latin typeface="微軟正黑體" panose="020B0604030504040204" pitchFamily="34" charset="-120"/>
                          <a:ea typeface="微軟正黑體" panose="020B0604030504040204" pitchFamily="34" charset="-120"/>
                        </a:rPr>
                        <a:t>期貨市場三大法人</a:t>
                      </a:r>
                      <a:r>
                        <a:rPr lang="en-US" altLang="zh-TW" sz="1600" b="1" kern="50" dirty="0" smtClean="0">
                          <a:solidFill>
                            <a:schemeClr val="accent2"/>
                          </a:solidFill>
                          <a:effectLst/>
                          <a:latin typeface="微軟正黑體" panose="020B0604030504040204" pitchFamily="34" charset="-120"/>
                          <a:ea typeface="微軟正黑體" panose="020B0604030504040204" pitchFamily="34" charset="-120"/>
                        </a:rPr>
                        <a:t>-</a:t>
                      </a:r>
                      <a:r>
                        <a:rPr lang="zh-TW" altLang="zh-TW" sz="1600" b="1" kern="50" dirty="0" smtClean="0">
                          <a:solidFill>
                            <a:schemeClr val="accent2"/>
                          </a:solidFill>
                          <a:effectLst/>
                          <a:latin typeface="微軟正黑體" panose="020B0604030504040204" pitchFamily="34" charset="-120"/>
                          <a:ea typeface="微軟正黑體" panose="020B0604030504040204" pitchFamily="34" charset="-120"/>
                        </a:rPr>
                        <a:t>區分各期貨契約</a:t>
                      </a:r>
                      <a:r>
                        <a:rPr lang="en-US" altLang="zh-TW" sz="1600" b="1" kern="50" dirty="0" smtClean="0">
                          <a:solidFill>
                            <a:schemeClr val="accent2"/>
                          </a:solidFill>
                          <a:effectLst/>
                          <a:latin typeface="微軟正黑體" panose="020B0604030504040204" pitchFamily="34" charset="-120"/>
                          <a:ea typeface="微軟正黑體" panose="020B0604030504040204" pitchFamily="34" charset="-120"/>
                        </a:rPr>
                        <a:t>-</a:t>
                      </a:r>
                      <a:r>
                        <a:rPr lang="zh-TW" altLang="zh-TW" sz="1600" b="1" kern="50" dirty="0" smtClean="0">
                          <a:solidFill>
                            <a:schemeClr val="accent2"/>
                          </a:solidFill>
                          <a:effectLst/>
                          <a:latin typeface="微軟正黑體" panose="020B0604030504040204" pitchFamily="34" charset="-120"/>
                          <a:ea typeface="微軟正黑體" panose="020B0604030504040204" pitchFamily="34" charset="-120"/>
                        </a:rPr>
                        <a:t>依日期</a:t>
                      </a:r>
                      <a:endParaRPr lang="zh-TW" altLang="zh-TW" sz="1600" b="1" kern="50" dirty="0" smtClean="0">
                        <a:solidFill>
                          <a:schemeClr val="accent2"/>
                        </a:solidFill>
                        <a:effectLst/>
                        <a:latin typeface="微軟正黑體" panose="020B0604030504040204" pitchFamily="34" charset="-120"/>
                        <a:ea typeface="微軟正黑體" panose="020B0604030504040204" pitchFamily="34" charset="-120"/>
                        <a:cs typeface="Mangal"/>
                      </a:endParaRPr>
                    </a:p>
                    <a:p>
                      <a:pPr marL="285750" marR="0" lvl="0" indent="-285750" algn="l" defTabSz="914400" rtl="0" eaLnBrk="0" fontAlgn="auto" latinLnBrk="0" hangingPunct="0">
                        <a:lnSpc>
                          <a:spcPct val="100000"/>
                        </a:lnSpc>
                        <a:spcBef>
                          <a:spcPts val="1200"/>
                        </a:spcBef>
                        <a:spcAft>
                          <a:spcPts val="0"/>
                        </a:spcAft>
                        <a:buClrTx/>
                        <a:buSzTx/>
                        <a:buFont typeface="Wingdings" panose="05000000000000000000" pitchFamily="2" charset="2"/>
                        <a:buChar char="ü"/>
                        <a:tabLst/>
                        <a:defRPr/>
                      </a:pPr>
                      <a:r>
                        <a:rPr lang="zh-TW" altLang="zh-TW" sz="1600" b="1" kern="50" dirty="0" smtClean="0">
                          <a:solidFill>
                            <a:schemeClr val="accent2"/>
                          </a:solidFill>
                          <a:effectLst/>
                          <a:latin typeface="微軟正黑體" panose="020B0604030504040204" pitchFamily="34" charset="-120"/>
                          <a:ea typeface="微軟正黑體" panose="020B0604030504040204" pitchFamily="34" charset="-120"/>
                        </a:rPr>
                        <a:t>期貨市場三大法人</a:t>
                      </a:r>
                      <a:r>
                        <a:rPr lang="en-US" altLang="zh-TW" sz="1600" b="1" kern="50" dirty="0" smtClean="0">
                          <a:solidFill>
                            <a:schemeClr val="accent2"/>
                          </a:solidFill>
                          <a:effectLst/>
                          <a:latin typeface="微軟正黑體" panose="020B0604030504040204" pitchFamily="34" charset="-120"/>
                          <a:ea typeface="微軟正黑體" panose="020B0604030504040204" pitchFamily="34" charset="-120"/>
                        </a:rPr>
                        <a:t>-</a:t>
                      </a:r>
                      <a:r>
                        <a:rPr lang="zh-TW" altLang="zh-TW" sz="1600" b="1" kern="50" dirty="0" smtClean="0">
                          <a:solidFill>
                            <a:schemeClr val="accent2"/>
                          </a:solidFill>
                          <a:effectLst/>
                          <a:latin typeface="微軟正黑體" panose="020B0604030504040204" pitchFamily="34" charset="-120"/>
                          <a:ea typeface="微軟正黑體" panose="020B0604030504040204" pitchFamily="34" charset="-120"/>
                        </a:rPr>
                        <a:t>選擇權買賣權分計</a:t>
                      </a:r>
                      <a:r>
                        <a:rPr lang="en-US" altLang="zh-TW" sz="1600" b="1" kern="50" dirty="0" smtClean="0">
                          <a:solidFill>
                            <a:schemeClr val="accent2"/>
                          </a:solidFill>
                          <a:effectLst/>
                          <a:latin typeface="微軟正黑體" panose="020B0604030504040204" pitchFamily="34" charset="-120"/>
                          <a:ea typeface="微軟正黑體" panose="020B0604030504040204" pitchFamily="34" charset="-120"/>
                        </a:rPr>
                        <a:t>-</a:t>
                      </a:r>
                      <a:r>
                        <a:rPr lang="zh-TW" altLang="zh-TW" sz="1600" b="1" kern="50" dirty="0" smtClean="0">
                          <a:solidFill>
                            <a:schemeClr val="accent2"/>
                          </a:solidFill>
                          <a:effectLst/>
                          <a:latin typeface="微軟正黑體" panose="020B0604030504040204" pitchFamily="34" charset="-120"/>
                          <a:ea typeface="微軟正黑體" panose="020B0604030504040204" pitchFamily="34" charset="-120"/>
                        </a:rPr>
                        <a:t>依日期</a:t>
                      </a:r>
                      <a:endParaRPr lang="zh-TW" altLang="zh-TW" sz="1600" b="1" kern="50" dirty="0" smtClean="0">
                        <a:solidFill>
                          <a:schemeClr val="accent2"/>
                        </a:solidFill>
                        <a:effectLst/>
                        <a:latin typeface="微軟正黑體" panose="020B0604030504040204" pitchFamily="34" charset="-120"/>
                        <a:ea typeface="微軟正黑體" panose="020B0604030504040204" pitchFamily="34" charset="-120"/>
                        <a:cs typeface="Mangal"/>
                      </a:endParaRPr>
                    </a:p>
                    <a:p>
                      <a:pPr marL="285750" marR="0" lvl="0" indent="-285750" algn="l" defTabSz="914400" rtl="0" eaLnBrk="0" fontAlgn="auto" latinLnBrk="0" hangingPunct="0">
                        <a:lnSpc>
                          <a:spcPct val="100000"/>
                        </a:lnSpc>
                        <a:spcBef>
                          <a:spcPts val="1200"/>
                        </a:spcBef>
                        <a:spcAft>
                          <a:spcPts val="0"/>
                        </a:spcAft>
                        <a:buClrTx/>
                        <a:buSzTx/>
                        <a:buFont typeface="Wingdings" panose="05000000000000000000" pitchFamily="2" charset="2"/>
                        <a:buChar char="ü"/>
                        <a:tabLst/>
                        <a:defRPr/>
                      </a:pPr>
                      <a:r>
                        <a:rPr lang="zh-TW" altLang="zh-TW" sz="1600" b="1" kern="50" dirty="0" smtClean="0">
                          <a:solidFill>
                            <a:schemeClr val="accent2"/>
                          </a:solidFill>
                          <a:effectLst/>
                          <a:latin typeface="微軟正黑體" panose="020B0604030504040204" pitchFamily="34" charset="-120"/>
                          <a:ea typeface="微軟正黑體" panose="020B0604030504040204" pitchFamily="34" charset="-120"/>
                        </a:rPr>
                        <a:t>臺指選擇權</a:t>
                      </a:r>
                      <a:r>
                        <a:rPr lang="en-US" altLang="zh-TW" sz="1600" b="1" kern="50" dirty="0" smtClean="0">
                          <a:solidFill>
                            <a:schemeClr val="accent2"/>
                          </a:solidFill>
                          <a:effectLst/>
                          <a:latin typeface="微軟正黑體" panose="020B0604030504040204" pitchFamily="34" charset="-120"/>
                          <a:ea typeface="微軟正黑體" panose="020B0604030504040204" pitchFamily="34" charset="-120"/>
                        </a:rPr>
                        <a:t>Put/Call</a:t>
                      </a:r>
                      <a:r>
                        <a:rPr lang="zh-TW" altLang="zh-TW" sz="1600" b="1" kern="50" dirty="0" smtClean="0">
                          <a:solidFill>
                            <a:schemeClr val="accent2"/>
                          </a:solidFill>
                          <a:effectLst/>
                          <a:latin typeface="微軟正黑體" panose="020B0604030504040204" pitchFamily="34" charset="-120"/>
                          <a:ea typeface="微軟正黑體" panose="020B0604030504040204" pitchFamily="34" charset="-120"/>
                        </a:rPr>
                        <a:t>比</a:t>
                      </a:r>
                      <a:endParaRPr lang="zh-TW" altLang="zh-TW" sz="1600" b="1" kern="50" dirty="0" smtClean="0">
                        <a:solidFill>
                          <a:schemeClr val="accent2"/>
                        </a:solidFill>
                        <a:effectLst/>
                        <a:latin typeface="微軟正黑體" panose="020B0604030504040204" pitchFamily="34" charset="-120"/>
                        <a:ea typeface="微軟正黑體" panose="020B0604030504040204" pitchFamily="34" charset="-120"/>
                        <a:cs typeface="Mangal"/>
                      </a:endParaRPr>
                    </a:p>
                    <a:p>
                      <a:pPr algn="l" eaLnBrk="0" hangingPunct="0">
                        <a:spcAft>
                          <a:spcPts val="0"/>
                        </a:spcAft>
                      </a:pPr>
                      <a:endParaRPr lang="zh-TW" sz="1400" b="0" kern="50" dirty="0">
                        <a:effectLst/>
                        <a:latin typeface="微軟正黑體" panose="020B0604030504040204" pitchFamily="34" charset="-120"/>
                        <a:ea typeface="微軟正黑體" panose="020B0604030504040204" pitchFamily="34" charset="-120"/>
                        <a:cs typeface="Mangal"/>
                      </a:endParaRPr>
                    </a:p>
                  </a:txBody>
                  <a:tcPr marL="34931" marR="34931" marT="34913" marB="34913" anchor="ct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100680538"/>
                  </a:ext>
                </a:extLst>
              </a:tr>
            </a:tbl>
          </a:graphicData>
        </a:graphic>
      </p:graphicFrame>
      <p:sp>
        <p:nvSpPr>
          <p:cNvPr id="10" name="Rectangle 3"/>
          <p:cNvSpPr txBox="1">
            <a:spLocks noChangeArrowheads="1"/>
          </p:cNvSpPr>
          <p:nvPr/>
        </p:nvSpPr>
        <p:spPr>
          <a:xfrm>
            <a:off x="1232272" y="4175315"/>
            <a:ext cx="2704020" cy="20887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457200">
              <a:spcBef>
                <a:spcPts val="1200"/>
              </a:spcBef>
              <a:buFont typeface="Wingdings" panose="05000000000000000000" pitchFamily="2" charset="2"/>
              <a:buChar char="Ø"/>
            </a:pPr>
            <a:r>
              <a:rPr lang="zh-TW" altLang="en-US" sz="1800" b="1" dirty="0" smtClean="0"/>
              <a:t>證券市場交易人</a:t>
            </a:r>
            <a:endParaRPr lang="en-US" altLang="zh-TW" sz="1800" b="1" dirty="0" smtClean="0"/>
          </a:p>
          <a:p>
            <a:pPr algn="just" defTabSz="457200">
              <a:spcBef>
                <a:spcPts val="1200"/>
              </a:spcBef>
              <a:buFont typeface="Wingdings" panose="05000000000000000000" pitchFamily="2" charset="2"/>
              <a:buChar char="Ø"/>
            </a:pPr>
            <a:r>
              <a:rPr lang="zh-TW" altLang="en-US" sz="1800" b="1" dirty="0" smtClean="0">
                <a:latin typeface="Times New Roman" panose="02020603050405020304" pitchFamily="18" charset="0"/>
                <a:cs typeface="Times New Roman" panose="02020603050405020304" pitchFamily="18" charset="0"/>
              </a:rPr>
              <a:t>期貨市場交易人</a:t>
            </a:r>
            <a:endParaRPr lang="en-US" altLang="zh-TW" sz="1800" b="1" dirty="0" smtClean="0">
              <a:latin typeface="Times New Roman" panose="02020603050405020304" pitchFamily="18" charset="0"/>
              <a:cs typeface="Times New Roman" panose="02020603050405020304" pitchFamily="18" charset="0"/>
            </a:endParaRPr>
          </a:p>
          <a:p>
            <a:pPr algn="just" defTabSz="457200">
              <a:spcBef>
                <a:spcPts val="1800"/>
              </a:spcBef>
              <a:buFont typeface="Wingdings" panose="05000000000000000000" pitchFamily="2" charset="2"/>
              <a:buChar char="Ø"/>
            </a:pPr>
            <a:r>
              <a:rPr lang="zh-TW" altLang="en-US" sz="1800" b="1" dirty="0" smtClean="0">
                <a:cs typeface="Times New Roman" panose="02020603050405020304" pitchFamily="18" charset="0"/>
              </a:rPr>
              <a:t>資訊廠商、理財網站</a:t>
            </a:r>
            <a:endParaRPr lang="en-US" altLang="zh-TW" sz="1800" b="1" dirty="0" smtClean="0">
              <a:cs typeface="Times New Roman" panose="02020603050405020304" pitchFamily="18" charset="0"/>
            </a:endParaRPr>
          </a:p>
          <a:p>
            <a:pPr algn="just" defTabSz="457200">
              <a:spcBef>
                <a:spcPts val="3000"/>
              </a:spcBef>
              <a:buFont typeface="Wingdings" panose="05000000000000000000" pitchFamily="2" charset="2"/>
              <a:buChar char="Ø"/>
            </a:pPr>
            <a:r>
              <a:rPr lang="zh-TW" altLang="en-US" sz="1800" b="1" dirty="0" smtClean="0">
                <a:latin typeface="Times New Roman" panose="02020603050405020304" pitchFamily="18" charset="0"/>
                <a:cs typeface="Times New Roman" panose="02020603050405020304" pitchFamily="18" charset="0"/>
              </a:rPr>
              <a:t>學術單位</a:t>
            </a:r>
            <a:endParaRPr lang="en-US" altLang="zh-TW" sz="1800" b="1" dirty="0" smtClean="0">
              <a:latin typeface="Times New Roman" panose="02020603050405020304" pitchFamily="18" charset="0"/>
              <a:cs typeface="Times New Roman" panose="02020603050405020304" pitchFamily="18" charset="0"/>
            </a:endParaRPr>
          </a:p>
          <a:p>
            <a:pPr algn="just" defTabSz="457200">
              <a:spcBef>
                <a:spcPts val="1800"/>
              </a:spcBef>
              <a:buFont typeface="Wingdings" panose="05000000000000000000" pitchFamily="2" charset="2"/>
              <a:buChar char="Ø"/>
            </a:pPr>
            <a:endParaRPr lang="en-US" altLang="zh-TW" sz="2000" dirty="0">
              <a:latin typeface="Times New Roman" panose="02020603050405020304" pitchFamily="18" charset="0"/>
              <a:cs typeface="Times New Roman" panose="02020603050405020304" pitchFamily="18" charset="0"/>
            </a:endParaRPr>
          </a:p>
        </p:txBody>
      </p:sp>
      <p:sp>
        <p:nvSpPr>
          <p:cNvPr id="11" name="Rectangle 3"/>
          <p:cNvSpPr txBox="1">
            <a:spLocks noChangeArrowheads="1"/>
          </p:cNvSpPr>
          <p:nvPr/>
        </p:nvSpPr>
        <p:spPr>
          <a:xfrm>
            <a:off x="4885820" y="4162718"/>
            <a:ext cx="4042519" cy="24112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457200">
              <a:spcBef>
                <a:spcPts val="1800"/>
              </a:spcBef>
              <a:buNone/>
            </a:pPr>
            <a:r>
              <a:rPr lang="zh-TW" altLang="en-US" sz="1800" b="1" dirty="0" smtClean="0"/>
              <a:t>判斷證券市場多空</a:t>
            </a:r>
            <a:r>
              <a:rPr lang="zh-TW" altLang="en-US" sz="1800" b="1" dirty="0"/>
              <a:t>行情</a:t>
            </a:r>
            <a:endParaRPr lang="en-US" altLang="zh-TW" sz="1800" b="1" dirty="0" smtClean="0"/>
          </a:p>
          <a:p>
            <a:pPr marL="0" indent="0" algn="just" defTabSz="457200">
              <a:spcBef>
                <a:spcPts val="1200"/>
              </a:spcBef>
              <a:buNone/>
            </a:pPr>
            <a:r>
              <a:rPr lang="zh-TW" altLang="en-US" sz="1800" b="1" dirty="0" smtClean="0"/>
              <a:t>判斷期貨市場行情、擬定交易策略</a:t>
            </a:r>
            <a:endParaRPr lang="en-US" altLang="zh-TW" sz="1800" b="1" dirty="0"/>
          </a:p>
          <a:p>
            <a:pPr marL="0" indent="0" algn="just" defTabSz="457200">
              <a:spcBef>
                <a:spcPts val="1200"/>
              </a:spcBef>
              <a:buNone/>
            </a:pPr>
            <a:r>
              <a:rPr lang="zh-TW" altLang="zh-TW" sz="1800" b="1" dirty="0">
                <a:cs typeface="Mangal" panose="02040503050203030202" pitchFamily="18" charset="0"/>
              </a:rPr>
              <a:t>以圖示化</a:t>
            </a:r>
            <a:r>
              <a:rPr lang="zh-TW" altLang="en-US" sz="1800" b="1" dirty="0">
                <a:cs typeface="Mangal" panose="02040503050203030202" pitchFamily="18" charset="0"/>
              </a:rPr>
              <a:t>於</a:t>
            </a:r>
            <a:r>
              <a:rPr lang="en-US" altLang="zh-TW" sz="1800" b="1" dirty="0">
                <a:cs typeface="Mangal" panose="02040503050203030202" pitchFamily="18" charset="0"/>
              </a:rPr>
              <a:t>APP</a:t>
            </a:r>
            <a:r>
              <a:rPr lang="zh-TW" altLang="zh-TW" sz="1800" b="1" dirty="0">
                <a:cs typeface="Mangal" panose="02040503050203030202" pitchFamily="18" charset="0"/>
              </a:rPr>
              <a:t>或網頁介面</a:t>
            </a:r>
            <a:r>
              <a:rPr lang="zh-TW" altLang="zh-TW" sz="1800" b="1" dirty="0" smtClean="0">
                <a:cs typeface="Mangal" panose="02040503050203030202" pitchFamily="18" charset="0"/>
              </a:rPr>
              <a:t>呈現</a:t>
            </a:r>
            <a:endParaRPr lang="en-US" altLang="zh-TW" sz="1800" b="1" dirty="0" smtClean="0">
              <a:cs typeface="Mangal" panose="02040503050203030202" pitchFamily="18" charset="0"/>
            </a:endParaRPr>
          </a:p>
          <a:p>
            <a:pPr marL="0" indent="0" algn="just" defTabSz="457200">
              <a:spcBef>
                <a:spcPts val="0"/>
              </a:spcBef>
              <a:buNone/>
            </a:pPr>
            <a:r>
              <a:rPr lang="zh-TW" altLang="en-US" sz="1800" b="1" dirty="0" smtClean="0">
                <a:cs typeface="Mangal" panose="02040503050203030202" pitchFamily="18" charset="0"/>
              </a:rPr>
              <a:t>提供</a:t>
            </a:r>
            <a:r>
              <a:rPr lang="zh-TW" altLang="en-US" sz="1800" b="1" dirty="0">
                <a:cs typeface="Mangal" panose="02040503050203030202" pitchFamily="18" charset="0"/>
              </a:rPr>
              <a:t>加值服務</a:t>
            </a:r>
            <a:endParaRPr lang="en-US" altLang="zh-TW" sz="1800" b="1" dirty="0"/>
          </a:p>
          <a:p>
            <a:pPr marL="0" indent="0" algn="just" defTabSz="457200">
              <a:spcBef>
                <a:spcPts val="1200"/>
              </a:spcBef>
              <a:buNone/>
            </a:pPr>
            <a:r>
              <a:rPr lang="zh-TW" altLang="en-US" sz="1800" b="1" dirty="0" smtClean="0"/>
              <a:t>就</a:t>
            </a:r>
            <a:r>
              <a:rPr lang="zh-TW" altLang="zh-TW" sz="1800" b="1" dirty="0" smtClean="0"/>
              <a:t>金融</a:t>
            </a:r>
            <a:r>
              <a:rPr lang="zh-TW" altLang="zh-TW" sz="1800" b="1" dirty="0"/>
              <a:t>理論或交易策略等</a:t>
            </a:r>
            <a:r>
              <a:rPr lang="zh-TW" altLang="zh-TW" sz="1800" b="1" dirty="0" smtClean="0"/>
              <a:t>題目</a:t>
            </a:r>
            <a:endParaRPr lang="en-US" altLang="zh-TW" sz="1800" b="1" dirty="0" smtClean="0"/>
          </a:p>
          <a:p>
            <a:pPr marL="0" indent="0" algn="just" defTabSz="457200">
              <a:spcBef>
                <a:spcPts val="0"/>
              </a:spcBef>
              <a:buNone/>
            </a:pPr>
            <a:r>
              <a:rPr lang="zh-TW" altLang="zh-TW" sz="1800" b="1" dirty="0" smtClean="0"/>
              <a:t>進行實證</a:t>
            </a:r>
            <a:endParaRPr lang="en-US" altLang="zh-TW" sz="1800" b="1" dirty="0"/>
          </a:p>
        </p:txBody>
      </p:sp>
      <p:cxnSp>
        <p:nvCxnSpPr>
          <p:cNvPr id="14" name="直線接點 13"/>
          <p:cNvCxnSpPr/>
          <p:nvPr/>
        </p:nvCxnSpPr>
        <p:spPr>
          <a:xfrm>
            <a:off x="733245" y="3467819"/>
            <a:ext cx="8065698" cy="25879"/>
          </a:xfrm>
          <a:prstGeom prst="line">
            <a:avLst/>
          </a:prstGeom>
        </p:spPr>
        <p:style>
          <a:lnRef idx="3">
            <a:schemeClr val="accent2"/>
          </a:lnRef>
          <a:fillRef idx="0">
            <a:schemeClr val="accent2"/>
          </a:fillRef>
          <a:effectRef idx="2">
            <a:schemeClr val="accent2"/>
          </a:effectRef>
          <a:fontRef idx="minor">
            <a:schemeClr val="tx1"/>
          </a:fontRef>
        </p:style>
      </p:cxnSp>
      <p:sp>
        <p:nvSpPr>
          <p:cNvPr id="16" name="向右箭號 15"/>
          <p:cNvSpPr/>
          <p:nvPr/>
        </p:nvSpPr>
        <p:spPr>
          <a:xfrm>
            <a:off x="3900510" y="4232660"/>
            <a:ext cx="652866" cy="1702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cxnSp>
        <p:nvCxnSpPr>
          <p:cNvPr id="20" name="直線接點 19"/>
          <p:cNvCxnSpPr/>
          <p:nvPr/>
        </p:nvCxnSpPr>
        <p:spPr>
          <a:xfrm>
            <a:off x="733245" y="3524782"/>
            <a:ext cx="8065698" cy="25879"/>
          </a:xfrm>
          <a:prstGeom prst="line">
            <a:avLst/>
          </a:prstGeom>
        </p:spPr>
        <p:style>
          <a:lnRef idx="3">
            <a:schemeClr val="accent2"/>
          </a:lnRef>
          <a:fillRef idx="0">
            <a:schemeClr val="accent2"/>
          </a:fillRef>
          <a:effectRef idx="2">
            <a:schemeClr val="accent2"/>
          </a:effectRef>
          <a:fontRef idx="minor">
            <a:schemeClr val="tx1"/>
          </a:fontRef>
        </p:style>
      </p:cxnSp>
      <p:sp>
        <p:nvSpPr>
          <p:cNvPr id="21" name="向右箭號 20"/>
          <p:cNvSpPr/>
          <p:nvPr/>
        </p:nvSpPr>
        <p:spPr>
          <a:xfrm>
            <a:off x="3900542" y="4637799"/>
            <a:ext cx="652866" cy="1702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22" name="向右箭號 21"/>
          <p:cNvSpPr/>
          <p:nvPr/>
        </p:nvSpPr>
        <p:spPr>
          <a:xfrm>
            <a:off x="3900510" y="5107601"/>
            <a:ext cx="652866" cy="1702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23" name="向右箭號 22"/>
          <p:cNvSpPr/>
          <p:nvPr/>
        </p:nvSpPr>
        <p:spPr>
          <a:xfrm>
            <a:off x="3900510" y="5746219"/>
            <a:ext cx="652866" cy="1702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17" name="矩形 16"/>
          <p:cNvSpPr/>
          <p:nvPr/>
        </p:nvSpPr>
        <p:spPr>
          <a:xfrm>
            <a:off x="1576401" y="3647013"/>
            <a:ext cx="6757594" cy="553998"/>
          </a:xfrm>
          <a:prstGeom prst="rect">
            <a:avLst/>
          </a:prstGeom>
        </p:spPr>
        <p:txBody>
          <a:bodyPr wrap="square">
            <a:spAutoFit/>
          </a:bodyPr>
          <a:lstStyle/>
          <a:p>
            <a:pPr>
              <a:lnSpc>
                <a:spcPct val="150000"/>
              </a:lnSpc>
            </a:pPr>
            <a:r>
              <a:rPr lang="zh-TW" altLang="en-US" sz="2000" b="1" dirty="0" smtClean="0">
                <a:solidFill>
                  <a:srgbClr val="0070C0"/>
                </a:solidFill>
                <a:latin typeface="微軟正黑體" panose="020B0604030504040204" pitchFamily="34" charset="-120"/>
                <a:ea typeface="微軟正黑體" panose="020B0604030504040204" pitchFamily="34" charset="-120"/>
              </a:rPr>
              <a:t>使用者類別                                        常見用途</a:t>
            </a:r>
            <a:endParaRPr lang="en-US" altLang="zh-TW" sz="2000" b="1" dirty="0" smtClean="0">
              <a:solidFill>
                <a:srgbClr val="0070C0"/>
              </a:solidFill>
              <a:latin typeface="微軟正黑體" panose="020B0604030504040204" pitchFamily="34" charset="-120"/>
              <a:ea typeface="微軟正黑體" panose="020B0604030504040204" pitchFamily="34" charset="-120"/>
            </a:endParaRPr>
          </a:p>
        </p:txBody>
      </p:sp>
      <p:pic>
        <p:nvPicPr>
          <p:cNvPr id="19" name="圖片 1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984205" y="3777037"/>
            <a:ext cx="285205" cy="322429"/>
          </a:xfrm>
          <a:prstGeom prst="rect">
            <a:avLst/>
          </a:prstGeom>
        </p:spPr>
      </p:pic>
      <p:sp>
        <p:nvSpPr>
          <p:cNvPr id="24" name="Oval 28"/>
          <p:cNvSpPr/>
          <p:nvPr/>
        </p:nvSpPr>
        <p:spPr>
          <a:xfrm>
            <a:off x="6556061" y="3727182"/>
            <a:ext cx="500334" cy="422141"/>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800" b="0" i="0" u="none" strike="noStrike" kern="1200" cap="none" spc="0" normalizeH="0" baseline="0" noProof="0" dirty="0">
              <a:ln>
                <a:noFill/>
              </a:ln>
              <a:solidFill>
                <a:prstClr val="white"/>
              </a:solidFill>
              <a:effectLst/>
              <a:uLnTx/>
              <a:uFillTx/>
              <a:cs typeface="+mn-ea"/>
              <a:sym typeface="+mn-lt"/>
            </a:endParaRPr>
          </a:p>
        </p:txBody>
      </p:sp>
      <p:grpSp>
        <p:nvGrpSpPr>
          <p:cNvPr id="25" name="Csoportba foglalás 186"/>
          <p:cNvGrpSpPr/>
          <p:nvPr/>
        </p:nvGrpSpPr>
        <p:grpSpPr>
          <a:xfrm>
            <a:off x="6640069" y="3809982"/>
            <a:ext cx="332319" cy="248398"/>
            <a:chOff x="1641476" y="2170113"/>
            <a:chExt cx="404813" cy="327026"/>
          </a:xfrm>
          <a:solidFill>
            <a:schemeClr val="bg1"/>
          </a:solidFill>
        </p:grpSpPr>
        <p:sp>
          <p:nvSpPr>
            <p:cNvPr id="26" name="Rectangle 6"/>
            <p:cNvSpPr>
              <a:spLocks noChangeArrowheads="1"/>
            </p:cNvSpPr>
            <p:nvPr/>
          </p:nvSpPr>
          <p:spPr bwMode="auto">
            <a:xfrm>
              <a:off x="1773238" y="2463801"/>
              <a:ext cx="142875"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
            <p:cNvSpPr>
              <a:spLocks noEditPoints="1"/>
            </p:cNvSpPr>
            <p:nvPr/>
          </p:nvSpPr>
          <p:spPr bwMode="auto">
            <a:xfrm>
              <a:off x="1641476" y="2170113"/>
              <a:ext cx="404813" cy="263525"/>
            </a:xfrm>
            <a:custGeom>
              <a:avLst/>
              <a:gdLst>
                <a:gd name="T0" fmla="*/ 0 w 108"/>
                <a:gd name="T1" fmla="*/ 70 h 70"/>
                <a:gd name="T2" fmla="*/ 108 w 108"/>
                <a:gd name="T3" fmla="*/ 70 h 70"/>
                <a:gd name="T4" fmla="*/ 108 w 108"/>
                <a:gd name="T5" fmla="*/ 0 h 70"/>
                <a:gd name="T6" fmla="*/ 0 w 108"/>
                <a:gd name="T7" fmla="*/ 0 h 70"/>
                <a:gd name="T8" fmla="*/ 0 w 108"/>
                <a:gd name="T9" fmla="*/ 70 h 70"/>
                <a:gd name="T10" fmla="*/ 54 w 108"/>
                <a:gd name="T11" fmla="*/ 67 h 70"/>
                <a:gd name="T12" fmla="*/ 52 w 108"/>
                <a:gd name="T13" fmla="*/ 65 h 70"/>
                <a:gd name="T14" fmla="*/ 54 w 108"/>
                <a:gd name="T15" fmla="*/ 64 h 70"/>
                <a:gd name="T16" fmla="*/ 56 w 108"/>
                <a:gd name="T17" fmla="*/ 65 h 70"/>
                <a:gd name="T18" fmla="*/ 54 w 108"/>
                <a:gd name="T19" fmla="*/ 67 h 70"/>
                <a:gd name="T20" fmla="*/ 6 w 108"/>
                <a:gd name="T21" fmla="*/ 6 h 70"/>
                <a:gd name="T22" fmla="*/ 102 w 108"/>
                <a:gd name="T23" fmla="*/ 6 h 70"/>
                <a:gd name="T24" fmla="*/ 102 w 108"/>
                <a:gd name="T25" fmla="*/ 60 h 70"/>
                <a:gd name="T26" fmla="*/ 6 w 108"/>
                <a:gd name="T27" fmla="*/ 60 h 70"/>
                <a:gd name="T28" fmla="*/ 6 w 108"/>
                <a:gd name="T29"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70">
                  <a:moveTo>
                    <a:pt x="0" y="70"/>
                  </a:moveTo>
                  <a:cubicBezTo>
                    <a:pt x="108" y="70"/>
                    <a:pt x="108" y="70"/>
                    <a:pt x="108" y="70"/>
                  </a:cubicBezTo>
                  <a:cubicBezTo>
                    <a:pt x="108" y="0"/>
                    <a:pt x="108" y="0"/>
                    <a:pt x="108" y="0"/>
                  </a:cubicBezTo>
                  <a:cubicBezTo>
                    <a:pt x="0" y="0"/>
                    <a:pt x="0" y="0"/>
                    <a:pt x="0" y="0"/>
                  </a:cubicBezTo>
                  <a:lnTo>
                    <a:pt x="0" y="70"/>
                  </a:lnTo>
                  <a:close/>
                  <a:moveTo>
                    <a:pt x="54" y="67"/>
                  </a:moveTo>
                  <a:cubicBezTo>
                    <a:pt x="53" y="67"/>
                    <a:pt x="52" y="67"/>
                    <a:pt x="52" y="65"/>
                  </a:cubicBezTo>
                  <a:cubicBezTo>
                    <a:pt x="52" y="64"/>
                    <a:pt x="53" y="64"/>
                    <a:pt x="54" y="64"/>
                  </a:cubicBezTo>
                  <a:cubicBezTo>
                    <a:pt x="55" y="64"/>
                    <a:pt x="56" y="64"/>
                    <a:pt x="56" y="65"/>
                  </a:cubicBezTo>
                  <a:cubicBezTo>
                    <a:pt x="56" y="67"/>
                    <a:pt x="55" y="67"/>
                    <a:pt x="54" y="67"/>
                  </a:cubicBezTo>
                  <a:close/>
                  <a:moveTo>
                    <a:pt x="6" y="6"/>
                  </a:moveTo>
                  <a:cubicBezTo>
                    <a:pt x="102" y="6"/>
                    <a:pt x="102" y="6"/>
                    <a:pt x="102" y="6"/>
                  </a:cubicBezTo>
                  <a:cubicBezTo>
                    <a:pt x="102" y="60"/>
                    <a:pt x="102" y="60"/>
                    <a:pt x="102" y="60"/>
                  </a:cubicBezTo>
                  <a:cubicBezTo>
                    <a:pt x="6" y="60"/>
                    <a:pt x="6" y="60"/>
                    <a:pt x="6" y="60"/>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4923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normAutofit/>
          </a:bodyPr>
          <a:lstStyle/>
          <a:p>
            <a:r>
              <a:rPr lang="zh-TW" altLang="en-US" sz="3600" dirty="0"/>
              <a:t>二、</a:t>
            </a:r>
            <a:r>
              <a:rPr lang="zh-TW" altLang="en-US" sz="3600" dirty="0">
                <a:cs typeface="Calibri"/>
              </a:rPr>
              <a:t>應用與服務定位及</a:t>
            </a:r>
            <a:r>
              <a:rPr lang="zh-TW" altLang="en-US" sz="3600" dirty="0" smtClean="0">
                <a:cs typeface="Calibri"/>
              </a:rPr>
              <a:t>功能</a:t>
            </a:r>
            <a:r>
              <a:rPr lang="en-US" altLang="zh-TW" sz="3600" dirty="0"/>
              <a:t>(</a:t>
            </a:r>
            <a:r>
              <a:rPr lang="zh-TW" altLang="en-US" sz="3600" dirty="0"/>
              <a:t>續</a:t>
            </a:r>
            <a:r>
              <a:rPr lang="en-US" altLang="zh-TW" sz="3600" dirty="0"/>
              <a:t>)</a:t>
            </a:r>
            <a:endParaRPr lang="en-US" altLang="zh-TW" sz="3600" dirty="0" smtClean="0"/>
          </a:p>
        </p:txBody>
      </p:sp>
      <p:sp>
        <p:nvSpPr>
          <p:cNvPr id="1126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n"/>
              <a:defRPr kumimoji="1" sz="2800">
                <a:solidFill>
                  <a:srgbClr val="003774"/>
                </a:solidFill>
                <a:latin typeface="Arial" panose="020B0604020202020204" pitchFamily="34" charset="0"/>
                <a:ea typeface="標楷體" panose="03000509000000000000" pitchFamily="65" charset="-120"/>
              </a:defRPr>
            </a:lvl1pPr>
            <a:lvl2pPr marL="742950" indent="-285750">
              <a:spcBef>
                <a:spcPct val="20000"/>
              </a:spcBef>
              <a:buFont typeface="Wingdings" panose="05000000000000000000" pitchFamily="2" charset="2"/>
              <a:buChar char="n"/>
              <a:defRPr kumimoji="1" sz="2400">
                <a:solidFill>
                  <a:srgbClr val="003774"/>
                </a:solidFill>
                <a:latin typeface="Arial" panose="020B0604020202020204" pitchFamily="34" charset="0"/>
                <a:ea typeface="標楷體" panose="03000509000000000000" pitchFamily="65" charset="-120"/>
              </a:defRPr>
            </a:lvl2pPr>
            <a:lvl3pPr marL="1143000" indent="-228600">
              <a:spcBef>
                <a:spcPct val="20000"/>
              </a:spcBef>
              <a:buFont typeface="Wingdings" panose="05000000000000000000" pitchFamily="2" charset="2"/>
              <a:buChar char="n"/>
              <a:defRPr kumimoji="1" sz="2200">
                <a:solidFill>
                  <a:srgbClr val="003774"/>
                </a:solidFill>
                <a:latin typeface="Arial" panose="020B0604020202020204" pitchFamily="34" charset="0"/>
                <a:ea typeface="標楷體" panose="03000509000000000000" pitchFamily="65" charset="-120"/>
              </a:defRPr>
            </a:lvl3pPr>
            <a:lvl4pPr marL="1600200" indent="-228600">
              <a:spcBef>
                <a:spcPct val="20000"/>
              </a:spcBef>
              <a:buFont typeface="Wingdings" panose="05000000000000000000" pitchFamily="2" charset="2"/>
              <a:buChar char="n"/>
              <a:defRPr kumimoji="1" sz="2000">
                <a:solidFill>
                  <a:srgbClr val="003774"/>
                </a:solidFill>
                <a:latin typeface="Arial" panose="020B0604020202020204" pitchFamily="34" charset="0"/>
                <a:ea typeface="標楷體" panose="03000509000000000000" pitchFamily="65" charset="-120"/>
              </a:defRPr>
            </a:lvl4pPr>
            <a:lvl5pPr marL="2057400" indent="-228600">
              <a:spcBef>
                <a:spcPct val="20000"/>
              </a:spcBef>
              <a:buFont typeface="Wingdings" panose="05000000000000000000" pitchFamily="2" charset="2"/>
              <a:buChar char="n"/>
              <a:defRPr kumimoji="1">
                <a:solidFill>
                  <a:srgbClr val="003774"/>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Font typeface="Wingdings" panose="05000000000000000000" pitchFamily="2" charset="2"/>
              <a:buChar char="n"/>
              <a:defRPr kumimoji="1">
                <a:solidFill>
                  <a:srgbClr val="003774"/>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Font typeface="Wingdings" panose="05000000000000000000" pitchFamily="2" charset="2"/>
              <a:buChar char="n"/>
              <a:defRPr kumimoji="1">
                <a:solidFill>
                  <a:srgbClr val="003774"/>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Font typeface="Wingdings" panose="05000000000000000000" pitchFamily="2" charset="2"/>
              <a:buChar char="n"/>
              <a:defRPr kumimoji="1">
                <a:solidFill>
                  <a:srgbClr val="003774"/>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Font typeface="Wingdings" panose="05000000000000000000" pitchFamily="2" charset="2"/>
              <a:buChar char="n"/>
              <a:defRPr kumimoji="1">
                <a:solidFill>
                  <a:srgbClr val="003774"/>
                </a:solidFill>
                <a:latin typeface="Arial" panose="020B0604020202020204" pitchFamily="34" charset="0"/>
                <a:ea typeface="標楷體" panose="03000509000000000000" pitchFamily="65" charset="-120"/>
              </a:defRPr>
            </a:lvl9pPr>
          </a:lstStyle>
          <a:p>
            <a:pPr>
              <a:spcBef>
                <a:spcPct val="0"/>
              </a:spcBef>
              <a:buFontTx/>
              <a:buNone/>
            </a:pPr>
            <a:fld id="{766BC003-D962-4FEC-8DFB-121AB7378427}" type="slidenum">
              <a:rPr lang="zh-TW" altLang="en-US" sz="1400" smtClean="0">
                <a:solidFill>
                  <a:schemeClr val="tx1"/>
                </a:solidFill>
                <a:ea typeface="新細明體" panose="02020500000000000000" pitchFamily="18" charset="-120"/>
              </a:rPr>
              <a:pPr>
                <a:spcBef>
                  <a:spcPct val="0"/>
                </a:spcBef>
                <a:buFontTx/>
                <a:buNone/>
              </a:pPr>
              <a:t>12</a:t>
            </a:fld>
            <a:endParaRPr lang="en-US" altLang="zh-TW" sz="1400" smtClean="0">
              <a:solidFill>
                <a:schemeClr val="tx1"/>
              </a:solidFill>
              <a:ea typeface="新細明體" panose="02020500000000000000" pitchFamily="18" charset="-120"/>
            </a:endParaRPr>
          </a:p>
        </p:txBody>
      </p:sp>
      <p:graphicFrame>
        <p:nvGraphicFramePr>
          <p:cNvPr id="8" name="表格 7"/>
          <p:cNvGraphicFramePr>
            <a:graphicFrameLocks noGrp="1"/>
          </p:cNvGraphicFramePr>
          <p:nvPr>
            <p:extLst/>
          </p:nvPr>
        </p:nvGraphicFramePr>
        <p:xfrm>
          <a:off x="4710021" y="1382859"/>
          <a:ext cx="4433978" cy="1715746"/>
        </p:xfrm>
        <a:graphic>
          <a:graphicData uri="http://schemas.openxmlformats.org/drawingml/2006/table">
            <a:tbl>
              <a:tblPr firstRow="1" bandRow="1">
                <a:tableStyleId>{BDBED569-4797-4DF1-A0F4-6AAB3CD982D8}</a:tableStyleId>
              </a:tblPr>
              <a:tblGrid>
                <a:gridCol w="4433978">
                  <a:extLst>
                    <a:ext uri="{9D8B030D-6E8A-4147-A177-3AD203B41FA5}">
                      <a16:colId xmlns:a16="http://schemas.microsoft.com/office/drawing/2014/main" val="2239444953"/>
                    </a:ext>
                  </a:extLst>
                </a:gridCol>
              </a:tblGrid>
              <a:tr h="340933">
                <a:tc>
                  <a:txBody>
                    <a:bodyPr/>
                    <a:lstStyle/>
                    <a:p>
                      <a:pPr marL="285750" marR="0" lvl="0" indent="-285750" algn="l" defTabSz="914400" rtl="0" eaLnBrk="0" fontAlgn="auto" latinLnBrk="0" hangingPunct="0">
                        <a:lnSpc>
                          <a:spcPct val="100000"/>
                        </a:lnSpc>
                        <a:spcBef>
                          <a:spcPts val="1200"/>
                        </a:spcBef>
                        <a:spcAft>
                          <a:spcPts val="0"/>
                        </a:spcAft>
                        <a:buClrTx/>
                        <a:buSzTx/>
                        <a:buFont typeface="Wingdings" panose="05000000000000000000" pitchFamily="2" charset="2"/>
                        <a:buChar char="ü"/>
                        <a:tabLst/>
                        <a:defRPr/>
                      </a:pPr>
                      <a:r>
                        <a:rPr lang="zh-TW" altLang="zh-TW" sz="1600" b="1" kern="50" dirty="0" smtClean="0">
                          <a:solidFill>
                            <a:schemeClr val="accent2"/>
                          </a:solidFill>
                          <a:effectLst/>
                          <a:latin typeface="微軟正黑體" panose="020B0604030504040204" pitchFamily="34" charset="-120"/>
                          <a:ea typeface="微軟正黑體" panose="020B0604030504040204" pitchFamily="34" charset="-120"/>
                          <a:cs typeface="+mn-cs"/>
                        </a:rPr>
                        <a:t>期貨每日交易行情</a:t>
                      </a:r>
                    </a:p>
                    <a:p>
                      <a:pPr marL="285750" marR="0" lvl="0" indent="-285750" algn="l" defTabSz="914400" rtl="0" eaLnBrk="0" fontAlgn="auto" latinLnBrk="0" hangingPunct="0">
                        <a:lnSpc>
                          <a:spcPct val="100000"/>
                        </a:lnSpc>
                        <a:spcBef>
                          <a:spcPts val="1200"/>
                        </a:spcBef>
                        <a:spcAft>
                          <a:spcPts val="0"/>
                        </a:spcAft>
                        <a:buClrTx/>
                        <a:buSzTx/>
                        <a:buFont typeface="Wingdings" panose="05000000000000000000" pitchFamily="2" charset="2"/>
                        <a:buChar char="ü"/>
                        <a:tabLst/>
                        <a:defRPr/>
                      </a:pPr>
                      <a:r>
                        <a:rPr lang="zh-TW" altLang="zh-TW" sz="1600" b="1" kern="50" dirty="0" smtClean="0">
                          <a:solidFill>
                            <a:schemeClr val="accent2"/>
                          </a:solidFill>
                          <a:effectLst/>
                          <a:latin typeface="微軟正黑體" panose="020B0604030504040204" pitchFamily="34" charset="-120"/>
                          <a:ea typeface="微軟正黑體" panose="020B0604030504040204" pitchFamily="34" charset="-120"/>
                          <a:cs typeface="+mn-cs"/>
                        </a:rPr>
                        <a:t>選擇權每日交易行情</a:t>
                      </a:r>
                    </a:p>
                    <a:p>
                      <a:pPr marL="285750" marR="0" lvl="0" indent="-285750" algn="l" defTabSz="914400" rtl="0" eaLnBrk="0" fontAlgn="auto" latinLnBrk="0" hangingPunct="0">
                        <a:lnSpc>
                          <a:spcPct val="100000"/>
                        </a:lnSpc>
                        <a:spcBef>
                          <a:spcPts val="1200"/>
                        </a:spcBef>
                        <a:spcAft>
                          <a:spcPts val="0"/>
                        </a:spcAft>
                        <a:buClrTx/>
                        <a:buSzTx/>
                        <a:buFont typeface="Wingdings" panose="05000000000000000000" pitchFamily="2" charset="2"/>
                        <a:buChar char="ü"/>
                        <a:tabLst/>
                        <a:defRPr/>
                      </a:pPr>
                      <a:r>
                        <a:rPr lang="zh-TW" altLang="en-US" sz="1600" b="1" kern="50" dirty="0" smtClean="0">
                          <a:solidFill>
                            <a:schemeClr val="accent2"/>
                          </a:solidFill>
                          <a:effectLst/>
                          <a:latin typeface="微軟正黑體" panose="020B0604030504040204" pitchFamily="34" charset="-120"/>
                          <a:ea typeface="微軟正黑體" panose="020B0604030504040204" pitchFamily="34" charset="-120"/>
                          <a:cs typeface="+mn-cs"/>
                        </a:rPr>
                        <a:t>前</a:t>
                      </a:r>
                      <a:r>
                        <a:rPr lang="en-US" altLang="zh-TW" sz="1600" b="1" kern="50" dirty="0" smtClean="0">
                          <a:solidFill>
                            <a:schemeClr val="accent2"/>
                          </a:solidFill>
                          <a:effectLst/>
                          <a:latin typeface="微軟正黑體" panose="020B0604030504040204" pitchFamily="34" charset="-120"/>
                          <a:ea typeface="微軟正黑體" panose="020B0604030504040204" pitchFamily="34" charset="-120"/>
                          <a:cs typeface="+mn-cs"/>
                        </a:rPr>
                        <a:t>30</a:t>
                      </a:r>
                      <a:r>
                        <a:rPr lang="zh-TW" altLang="en-US" sz="1600" b="1" kern="50" dirty="0" smtClean="0">
                          <a:solidFill>
                            <a:schemeClr val="accent2"/>
                          </a:solidFill>
                          <a:effectLst/>
                          <a:latin typeface="微軟正黑體" panose="020B0604030504040204" pitchFamily="34" charset="-120"/>
                          <a:ea typeface="微軟正黑體" panose="020B0604030504040204" pitchFamily="34" charset="-120"/>
                          <a:cs typeface="+mn-cs"/>
                        </a:rPr>
                        <a:t>個交易日期貨每筆成交資料</a:t>
                      </a:r>
                      <a:endParaRPr lang="zh-TW" altLang="zh-TW" sz="1600" b="1" kern="50" dirty="0" smtClean="0">
                        <a:solidFill>
                          <a:schemeClr val="accent2"/>
                        </a:solidFill>
                        <a:effectLst/>
                        <a:latin typeface="微軟正黑體" panose="020B0604030504040204" pitchFamily="34" charset="-120"/>
                        <a:ea typeface="微軟正黑體" panose="020B0604030504040204" pitchFamily="34" charset="-120"/>
                        <a:cs typeface="+mn-cs"/>
                      </a:endParaRPr>
                    </a:p>
                    <a:p>
                      <a:pPr marL="285750" marR="0" lvl="0" indent="-285750" algn="l" defTabSz="914400" rtl="0" eaLnBrk="0" fontAlgn="auto" latinLnBrk="0" hangingPunct="0">
                        <a:lnSpc>
                          <a:spcPct val="100000"/>
                        </a:lnSpc>
                        <a:spcBef>
                          <a:spcPts val="1200"/>
                        </a:spcBef>
                        <a:spcAft>
                          <a:spcPts val="0"/>
                        </a:spcAft>
                        <a:buClrTx/>
                        <a:buSzTx/>
                        <a:buFont typeface="Wingdings" panose="05000000000000000000" pitchFamily="2" charset="2"/>
                        <a:buChar char="ü"/>
                        <a:tabLst/>
                        <a:defRPr/>
                      </a:pPr>
                      <a:r>
                        <a:rPr lang="zh-TW" altLang="en-US" sz="1600" b="1" kern="50" dirty="0" smtClean="0">
                          <a:solidFill>
                            <a:schemeClr val="accent2"/>
                          </a:solidFill>
                          <a:effectLst/>
                          <a:latin typeface="微軟正黑體" panose="020B0604030504040204" pitchFamily="34" charset="-120"/>
                          <a:ea typeface="微軟正黑體" panose="020B0604030504040204" pitchFamily="34" charset="-120"/>
                          <a:cs typeface="+mn-cs"/>
                        </a:rPr>
                        <a:t>前</a:t>
                      </a:r>
                      <a:r>
                        <a:rPr lang="en-US" altLang="zh-TW" sz="1600" b="1" kern="50" dirty="0" smtClean="0">
                          <a:solidFill>
                            <a:schemeClr val="accent2"/>
                          </a:solidFill>
                          <a:effectLst/>
                          <a:latin typeface="微軟正黑體" panose="020B0604030504040204" pitchFamily="34" charset="-120"/>
                          <a:ea typeface="微軟正黑體" panose="020B0604030504040204" pitchFamily="34" charset="-120"/>
                          <a:cs typeface="+mn-cs"/>
                        </a:rPr>
                        <a:t>30</a:t>
                      </a:r>
                      <a:r>
                        <a:rPr lang="zh-TW" altLang="en-US" sz="1600" b="1" kern="50" dirty="0" smtClean="0">
                          <a:solidFill>
                            <a:schemeClr val="accent2"/>
                          </a:solidFill>
                          <a:effectLst/>
                          <a:latin typeface="微軟正黑體" panose="020B0604030504040204" pitchFamily="34" charset="-120"/>
                          <a:ea typeface="微軟正黑體" panose="020B0604030504040204" pitchFamily="34" charset="-120"/>
                          <a:cs typeface="+mn-cs"/>
                        </a:rPr>
                        <a:t>個交易日選擇權每筆成交資料</a:t>
                      </a:r>
                      <a:endParaRPr lang="zh-TW" altLang="zh-TW" sz="1600" b="1" kern="50" dirty="0" smtClean="0">
                        <a:solidFill>
                          <a:schemeClr val="accent2"/>
                        </a:solidFill>
                        <a:effectLst/>
                        <a:latin typeface="微軟正黑體" panose="020B0604030504040204" pitchFamily="34" charset="-120"/>
                        <a:ea typeface="微軟正黑體" panose="020B0604030504040204" pitchFamily="34" charset="-120"/>
                        <a:cs typeface="+mn-cs"/>
                      </a:endParaRPr>
                    </a:p>
                    <a:p>
                      <a:pPr algn="l" eaLnBrk="0" hangingPunct="0">
                        <a:spcAft>
                          <a:spcPts val="0"/>
                        </a:spcAft>
                      </a:pPr>
                      <a:endParaRPr lang="zh-TW" sz="1400" b="0" kern="50" dirty="0">
                        <a:effectLst/>
                        <a:latin typeface="微軟正黑體" panose="020B0604030504040204" pitchFamily="34" charset="-120"/>
                        <a:ea typeface="微軟正黑體" panose="020B0604030504040204" pitchFamily="34" charset="-120"/>
                        <a:cs typeface="Mangal"/>
                      </a:endParaRPr>
                    </a:p>
                  </a:txBody>
                  <a:tcPr marL="34931" marR="34931" marT="34913" marB="34913" anchor="ct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100680538"/>
                  </a:ext>
                </a:extLst>
              </a:tr>
            </a:tbl>
          </a:graphicData>
        </a:graphic>
      </p:graphicFrame>
      <p:sp>
        <p:nvSpPr>
          <p:cNvPr id="9" name="Rectangle 3"/>
          <p:cNvSpPr txBox="1">
            <a:spLocks noChangeArrowheads="1"/>
          </p:cNvSpPr>
          <p:nvPr/>
        </p:nvSpPr>
        <p:spPr>
          <a:xfrm>
            <a:off x="628650" y="1007944"/>
            <a:ext cx="3675931" cy="24604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defTabSz="457200">
              <a:buFont typeface="Wingdings" panose="05000000000000000000" pitchFamily="2" charset="2"/>
              <a:buChar char="l"/>
            </a:pPr>
            <a:r>
              <a:rPr lang="zh-TW" altLang="en-US" sz="2000" b="1" dirty="0" smtClean="0">
                <a:solidFill>
                  <a:srgbClr val="0070C0"/>
                </a:solidFill>
              </a:rPr>
              <a:t>資料集用途</a:t>
            </a:r>
            <a:endParaRPr lang="en-US" altLang="zh-TW" sz="2000" b="1" dirty="0" smtClean="0">
              <a:solidFill>
                <a:srgbClr val="0070C0"/>
              </a:solidFill>
            </a:endParaRPr>
          </a:p>
          <a:p>
            <a:pPr algn="just" defTabSz="457200"/>
            <a:r>
              <a:rPr lang="zh-TW" altLang="en-US" sz="1800" b="1" dirty="0" smtClean="0"/>
              <a:t>期貨市場於</a:t>
            </a:r>
            <a:r>
              <a:rPr lang="en-US" altLang="zh-TW" sz="1800" b="1" dirty="0" smtClean="0"/>
              <a:t>2001</a:t>
            </a:r>
            <a:r>
              <a:rPr lang="zh-TW" altLang="en-US" sz="1800" b="1" dirty="0" smtClean="0"/>
              <a:t>年即採用逐筆交易，交易速度相對較快，相對於現貨市場，交易人更有分析期貨市場細部行情資料之需求</a:t>
            </a:r>
            <a:endParaRPr lang="en-US" altLang="zh-TW" sz="1800" b="1" dirty="0" smtClean="0"/>
          </a:p>
          <a:p>
            <a:pPr algn="just" defTabSz="457200"/>
            <a:r>
              <a:rPr lang="zh-TW" altLang="en-US" sz="1800" b="1" dirty="0" smtClean="0"/>
              <a:t>透過電腦軟體處理右列資料集，可達到行情分析</a:t>
            </a:r>
            <a:r>
              <a:rPr lang="zh-TW" altLang="en-US" sz="1800" b="1" dirty="0"/>
              <a:t>、</a:t>
            </a:r>
            <a:r>
              <a:rPr lang="zh-TW" altLang="en-US" sz="1800" b="1" dirty="0" smtClean="0"/>
              <a:t>開發交易策略</a:t>
            </a:r>
            <a:r>
              <a:rPr lang="zh-TW" altLang="en-US" sz="1800" b="1" dirty="0"/>
              <a:t>及</a:t>
            </a:r>
            <a:r>
              <a:rPr lang="zh-TW" altLang="en-US" sz="1800" b="1" dirty="0" smtClean="0"/>
              <a:t>學術研究等目標</a:t>
            </a:r>
            <a:endParaRPr lang="en-US" altLang="zh-TW" sz="1800" b="1" dirty="0">
              <a:cs typeface="Times New Roman" panose="02020603050405020304" pitchFamily="18" charset="0"/>
            </a:endParaRPr>
          </a:p>
        </p:txBody>
      </p:sp>
      <p:cxnSp>
        <p:nvCxnSpPr>
          <p:cNvPr id="10" name="直線接點 9"/>
          <p:cNvCxnSpPr/>
          <p:nvPr/>
        </p:nvCxnSpPr>
        <p:spPr>
          <a:xfrm>
            <a:off x="677173" y="3469116"/>
            <a:ext cx="8065698" cy="25879"/>
          </a:xfrm>
          <a:prstGeom prst="line">
            <a:avLst/>
          </a:prstGeom>
        </p:spPr>
        <p:style>
          <a:lnRef idx="3">
            <a:schemeClr val="accent2"/>
          </a:lnRef>
          <a:fillRef idx="0">
            <a:schemeClr val="accent2"/>
          </a:fillRef>
          <a:effectRef idx="2">
            <a:schemeClr val="accent2"/>
          </a:effectRef>
          <a:fontRef idx="minor">
            <a:schemeClr val="tx1"/>
          </a:fontRef>
        </p:style>
      </p:cxnSp>
      <p:sp>
        <p:nvSpPr>
          <p:cNvPr id="11" name="Rectangle 3"/>
          <p:cNvSpPr txBox="1">
            <a:spLocks noChangeArrowheads="1"/>
          </p:cNvSpPr>
          <p:nvPr/>
        </p:nvSpPr>
        <p:spPr>
          <a:xfrm>
            <a:off x="1157149" y="4109370"/>
            <a:ext cx="2704020" cy="24112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457200">
              <a:spcBef>
                <a:spcPts val="1800"/>
              </a:spcBef>
              <a:buFont typeface="Wingdings" panose="05000000000000000000" pitchFamily="2" charset="2"/>
              <a:buChar char="Ø"/>
            </a:pPr>
            <a:r>
              <a:rPr lang="zh-TW" altLang="en-US" sz="1800" b="1" dirty="0" smtClean="0">
                <a:latin typeface="Times New Roman" panose="02020603050405020304" pitchFamily="18" charset="0"/>
                <a:cs typeface="Times New Roman" panose="02020603050405020304" pitchFamily="18" charset="0"/>
              </a:rPr>
              <a:t>期貨市場交易人</a:t>
            </a:r>
            <a:endParaRPr lang="en-US" altLang="zh-TW" sz="1800" b="1" dirty="0" smtClean="0">
              <a:latin typeface="Times New Roman" panose="02020603050405020304" pitchFamily="18" charset="0"/>
              <a:cs typeface="Times New Roman" panose="02020603050405020304" pitchFamily="18" charset="0"/>
            </a:endParaRPr>
          </a:p>
          <a:p>
            <a:pPr algn="just" defTabSz="457200">
              <a:spcBef>
                <a:spcPts val="1800"/>
              </a:spcBef>
              <a:buFont typeface="Wingdings" panose="05000000000000000000" pitchFamily="2" charset="2"/>
              <a:buChar char="Ø"/>
            </a:pPr>
            <a:r>
              <a:rPr lang="zh-TW" altLang="en-US" sz="1800" b="1" dirty="0">
                <a:cs typeface="Times New Roman" panose="02020603050405020304" pitchFamily="18" charset="0"/>
              </a:rPr>
              <a:t>資訊廠商、理財網站</a:t>
            </a:r>
            <a:endParaRPr lang="en-US" altLang="zh-TW" sz="1800" b="1" dirty="0">
              <a:cs typeface="Times New Roman" panose="02020603050405020304" pitchFamily="18" charset="0"/>
            </a:endParaRPr>
          </a:p>
          <a:p>
            <a:pPr algn="just" defTabSz="457200">
              <a:spcBef>
                <a:spcPts val="3000"/>
              </a:spcBef>
              <a:buFont typeface="Wingdings" panose="05000000000000000000" pitchFamily="2" charset="2"/>
              <a:buChar char="Ø"/>
            </a:pPr>
            <a:r>
              <a:rPr lang="zh-TW" altLang="en-US" sz="1800" b="1" dirty="0">
                <a:latin typeface="Times New Roman" panose="02020603050405020304" pitchFamily="18" charset="0"/>
                <a:cs typeface="Times New Roman" panose="02020603050405020304" pitchFamily="18" charset="0"/>
              </a:rPr>
              <a:t>程式</a:t>
            </a:r>
            <a:r>
              <a:rPr lang="zh-TW" altLang="en-US" sz="1800" b="1" dirty="0" smtClean="0">
                <a:latin typeface="Times New Roman" panose="02020603050405020304" pitchFamily="18" charset="0"/>
                <a:cs typeface="Times New Roman" panose="02020603050405020304" pitchFamily="18" charset="0"/>
              </a:rPr>
              <a:t>交易軟</a:t>
            </a:r>
            <a:r>
              <a:rPr lang="zh-TW" altLang="en-US" sz="1800" b="1" dirty="0">
                <a:latin typeface="Times New Roman" panose="02020603050405020304" pitchFamily="18" charset="0"/>
                <a:cs typeface="Times New Roman" panose="02020603050405020304" pitchFamily="18" charset="0"/>
              </a:rPr>
              <a:t>體</a:t>
            </a:r>
            <a:endParaRPr lang="en-US" altLang="zh-TW" sz="1800" b="1" dirty="0" smtClean="0">
              <a:latin typeface="Times New Roman" panose="02020603050405020304" pitchFamily="18" charset="0"/>
              <a:cs typeface="Times New Roman" panose="02020603050405020304" pitchFamily="18" charset="0"/>
            </a:endParaRPr>
          </a:p>
          <a:p>
            <a:pPr algn="just" defTabSz="457200">
              <a:spcBef>
                <a:spcPts val="600"/>
              </a:spcBef>
              <a:buFont typeface="Wingdings" panose="05000000000000000000" pitchFamily="2" charset="2"/>
              <a:buChar char="Ø"/>
            </a:pPr>
            <a:endParaRPr lang="en-US" altLang="zh-TW" sz="1800" b="1" dirty="0" smtClean="0">
              <a:latin typeface="Times New Roman" panose="02020603050405020304" pitchFamily="18" charset="0"/>
              <a:cs typeface="Times New Roman" panose="02020603050405020304" pitchFamily="18" charset="0"/>
            </a:endParaRPr>
          </a:p>
          <a:p>
            <a:pPr algn="just" defTabSz="457200">
              <a:spcBef>
                <a:spcPts val="600"/>
              </a:spcBef>
              <a:buFont typeface="Wingdings" panose="05000000000000000000" pitchFamily="2" charset="2"/>
              <a:buChar char="Ø"/>
            </a:pPr>
            <a:r>
              <a:rPr lang="zh-TW" altLang="en-US" sz="1800" b="1" dirty="0" smtClean="0">
                <a:latin typeface="Times New Roman" panose="02020603050405020304" pitchFamily="18" charset="0"/>
                <a:cs typeface="Times New Roman" panose="02020603050405020304" pitchFamily="18" charset="0"/>
              </a:rPr>
              <a:t>學術單位</a:t>
            </a:r>
            <a:endParaRPr lang="en-US" altLang="zh-TW" sz="1800" b="1" dirty="0">
              <a:latin typeface="Times New Roman" panose="02020603050405020304" pitchFamily="18" charset="0"/>
              <a:cs typeface="Times New Roman" panose="02020603050405020304" pitchFamily="18" charset="0"/>
            </a:endParaRPr>
          </a:p>
        </p:txBody>
      </p:sp>
      <p:sp>
        <p:nvSpPr>
          <p:cNvPr id="13" name="Rectangle 3"/>
          <p:cNvSpPr txBox="1">
            <a:spLocks noChangeArrowheads="1"/>
          </p:cNvSpPr>
          <p:nvPr/>
        </p:nvSpPr>
        <p:spPr>
          <a:xfrm>
            <a:off x="4572000" y="4109370"/>
            <a:ext cx="4226945" cy="24112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457200">
              <a:spcBef>
                <a:spcPts val="1200"/>
              </a:spcBef>
              <a:buNone/>
            </a:pPr>
            <a:r>
              <a:rPr lang="zh-TW" altLang="en-US" sz="1800" b="1" dirty="0" smtClean="0"/>
              <a:t>判斷期貨市場行情、擬定交易策略</a:t>
            </a:r>
            <a:endParaRPr lang="en-US" altLang="zh-TW" sz="1800" b="1" dirty="0"/>
          </a:p>
          <a:p>
            <a:pPr marL="0" indent="0" algn="just" defTabSz="457200">
              <a:spcBef>
                <a:spcPts val="1200"/>
              </a:spcBef>
              <a:buNone/>
            </a:pPr>
            <a:r>
              <a:rPr lang="zh-TW" altLang="zh-TW" sz="1800" b="1" dirty="0" smtClean="0">
                <a:cs typeface="Mangal" panose="02040503050203030202" pitchFamily="18" charset="0"/>
              </a:rPr>
              <a:t>以</a:t>
            </a:r>
            <a:r>
              <a:rPr lang="zh-TW" altLang="zh-TW" sz="1800" b="1" dirty="0">
                <a:cs typeface="Mangal" panose="02040503050203030202" pitchFamily="18" charset="0"/>
              </a:rPr>
              <a:t>圖示</a:t>
            </a:r>
            <a:r>
              <a:rPr lang="zh-TW" altLang="zh-TW" sz="1800" b="1" dirty="0" smtClean="0">
                <a:cs typeface="Mangal" panose="02040503050203030202" pitchFamily="18" charset="0"/>
              </a:rPr>
              <a:t>化</a:t>
            </a:r>
            <a:r>
              <a:rPr lang="zh-TW" altLang="en-US" sz="1800" b="1" dirty="0">
                <a:cs typeface="Mangal" panose="02040503050203030202" pitchFamily="18" charset="0"/>
              </a:rPr>
              <a:t>於</a:t>
            </a:r>
            <a:r>
              <a:rPr lang="en-US" altLang="zh-TW" sz="1800" b="1" dirty="0" smtClean="0">
                <a:cs typeface="Mangal" panose="02040503050203030202" pitchFamily="18" charset="0"/>
              </a:rPr>
              <a:t>APP</a:t>
            </a:r>
            <a:r>
              <a:rPr lang="zh-TW" altLang="zh-TW" sz="1800" b="1" dirty="0">
                <a:cs typeface="Mangal" panose="02040503050203030202" pitchFamily="18" charset="0"/>
              </a:rPr>
              <a:t>或</a:t>
            </a:r>
            <a:r>
              <a:rPr lang="zh-TW" altLang="zh-TW" sz="1800" b="1" dirty="0" smtClean="0">
                <a:cs typeface="Mangal" panose="02040503050203030202" pitchFamily="18" charset="0"/>
              </a:rPr>
              <a:t>網頁介面呈現</a:t>
            </a:r>
            <a:r>
              <a:rPr lang="zh-TW" altLang="en-US" sz="1800" b="1" dirty="0" smtClean="0">
                <a:cs typeface="Mangal" panose="02040503050203030202" pitchFamily="18" charset="0"/>
              </a:rPr>
              <a:t>，提供加值服務</a:t>
            </a:r>
            <a:endParaRPr lang="en-US" altLang="zh-TW" sz="1800" b="1" dirty="0" smtClean="0"/>
          </a:p>
          <a:p>
            <a:pPr marL="0" indent="0" algn="just" defTabSz="457200">
              <a:spcBef>
                <a:spcPts val="1200"/>
              </a:spcBef>
              <a:buNone/>
            </a:pPr>
            <a:r>
              <a:rPr lang="zh-TW" altLang="en-US" sz="1800" b="1" spc="-100" dirty="0">
                <a:cs typeface="Times New Roman" panose="02020603050405020304" pitchFamily="18" charset="0"/>
              </a:rPr>
              <a:t>利用期貨市場不同時間週期價量</a:t>
            </a:r>
            <a:r>
              <a:rPr lang="zh-TW" altLang="en-US" sz="1800" b="1" spc="-100" dirty="0" smtClean="0">
                <a:cs typeface="Times New Roman" panose="02020603050405020304" pitchFamily="18" charset="0"/>
              </a:rPr>
              <a:t>資訊</a:t>
            </a:r>
            <a:r>
              <a:rPr lang="zh-TW" altLang="en-US" sz="1800" b="1" spc="-100" dirty="0" smtClean="0"/>
              <a:t>提供</a:t>
            </a:r>
            <a:r>
              <a:rPr lang="zh-TW" altLang="en-US" sz="1800" b="1" spc="-100" dirty="0"/>
              <a:t>使用者開發程式交易平台</a:t>
            </a:r>
            <a:endParaRPr lang="en-US" altLang="zh-TW" sz="1800" b="1" dirty="0" smtClean="0"/>
          </a:p>
          <a:p>
            <a:pPr marL="0" indent="0" algn="just" defTabSz="457200">
              <a:spcBef>
                <a:spcPts val="1800"/>
              </a:spcBef>
              <a:buNone/>
            </a:pPr>
            <a:r>
              <a:rPr lang="zh-TW" altLang="en-US" sz="1800" b="1" dirty="0" smtClean="0"/>
              <a:t>就</a:t>
            </a:r>
            <a:r>
              <a:rPr lang="zh-TW" altLang="zh-TW" sz="1800" b="1" dirty="0" smtClean="0"/>
              <a:t>金融</a:t>
            </a:r>
            <a:r>
              <a:rPr lang="zh-TW" altLang="zh-TW" sz="1800" b="1" dirty="0"/>
              <a:t>理論或交易策略等題目進行實證</a:t>
            </a:r>
            <a:endParaRPr lang="en-US" altLang="zh-TW" sz="1800" b="1" dirty="0"/>
          </a:p>
        </p:txBody>
      </p:sp>
      <p:cxnSp>
        <p:nvCxnSpPr>
          <p:cNvPr id="21" name="直線接點 20"/>
          <p:cNvCxnSpPr/>
          <p:nvPr/>
        </p:nvCxnSpPr>
        <p:spPr>
          <a:xfrm>
            <a:off x="677173" y="3528378"/>
            <a:ext cx="8065698" cy="25879"/>
          </a:xfrm>
          <a:prstGeom prst="line">
            <a:avLst/>
          </a:prstGeom>
        </p:spPr>
        <p:style>
          <a:lnRef idx="3">
            <a:schemeClr val="accent2"/>
          </a:lnRef>
          <a:fillRef idx="0">
            <a:schemeClr val="accent2"/>
          </a:fillRef>
          <a:effectRef idx="2">
            <a:schemeClr val="accent2"/>
          </a:effectRef>
          <a:fontRef idx="minor">
            <a:schemeClr val="tx1"/>
          </a:fontRef>
        </p:style>
      </p:cxnSp>
      <p:sp>
        <p:nvSpPr>
          <p:cNvPr id="22" name="向右箭號 21"/>
          <p:cNvSpPr/>
          <p:nvPr/>
        </p:nvSpPr>
        <p:spPr>
          <a:xfrm>
            <a:off x="3788475" y="4167508"/>
            <a:ext cx="652866" cy="1702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23" name="向右箭號 22"/>
          <p:cNvSpPr/>
          <p:nvPr/>
        </p:nvSpPr>
        <p:spPr>
          <a:xfrm>
            <a:off x="3788475" y="4642744"/>
            <a:ext cx="652866" cy="1702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24" name="向右箭號 23"/>
          <p:cNvSpPr/>
          <p:nvPr/>
        </p:nvSpPr>
        <p:spPr>
          <a:xfrm>
            <a:off x="3788475" y="5283007"/>
            <a:ext cx="652866" cy="1702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25" name="向右箭號 24"/>
          <p:cNvSpPr/>
          <p:nvPr/>
        </p:nvSpPr>
        <p:spPr>
          <a:xfrm>
            <a:off x="3788475" y="5960216"/>
            <a:ext cx="652866" cy="1702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14" name="矩形 13"/>
          <p:cNvSpPr/>
          <p:nvPr/>
        </p:nvSpPr>
        <p:spPr>
          <a:xfrm>
            <a:off x="1438378" y="3620883"/>
            <a:ext cx="6757594" cy="497444"/>
          </a:xfrm>
          <a:prstGeom prst="rect">
            <a:avLst/>
          </a:prstGeom>
        </p:spPr>
        <p:txBody>
          <a:bodyPr wrap="square">
            <a:spAutoFit/>
          </a:bodyPr>
          <a:lstStyle/>
          <a:p>
            <a:pPr>
              <a:lnSpc>
                <a:spcPct val="150000"/>
              </a:lnSpc>
            </a:pPr>
            <a:r>
              <a:rPr lang="zh-TW" altLang="en-US" sz="2000" b="1" dirty="0" smtClean="0">
                <a:solidFill>
                  <a:srgbClr val="0070C0"/>
                </a:solidFill>
                <a:latin typeface="微軟正黑體" panose="020B0604030504040204" pitchFamily="34" charset="-120"/>
                <a:ea typeface="微軟正黑體" panose="020B0604030504040204" pitchFamily="34" charset="-120"/>
              </a:rPr>
              <a:t>使用者類別                                            常見用途</a:t>
            </a:r>
            <a:endParaRPr lang="en-US" altLang="zh-TW" sz="2000" b="1" dirty="0" smtClean="0">
              <a:solidFill>
                <a:srgbClr val="0070C0"/>
              </a:solidFill>
              <a:latin typeface="微軟正黑體" panose="020B0604030504040204" pitchFamily="34" charset="-120"/>
              <a:ea typeface="微軟正黑體" panose="020B0604030504040204" pitchFamily="34" charset="-120"/>
            </a:endParaRPr>
          </a:p>
        </p:txBody>
      </p:sp>
      <p:pic>
        <p:nvPicPr>
          <p:cNvPr id="18" name="圖片 1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846183" y="3705060"/>
            <a:ext cx="285205" cy="322429"/>
          </a:xfrm>
          <a:prstGeom prst="rect">
            <a:avLst/>
          </a:prstGeom>
        </p:spPr>
      </p:pic>
      <p:sp>
        <p:nvSpPr>
          <p:cNvPr id="19" name="Oval 28"/>
          <p:cNvSpPr/>
          <p:nvPr/>
        </p:nvSpPr>
        <p:spPr>
          <a:xfrm>
            <a:off x="6685472" y="3676576"/>
            <a:ext cx="500334" cy="422141"/>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800" b="0" i="0" u="none" strike="noStrike" kern="1200" cap="none" spc="0" normalizeH="0" baseline="0" noProof="0" dirty="0">
              <a:ln>
                <a:noFill/>
              </a:ln>
              <a:solidFill>
                <a:prstClr val="white"/>
              </a:solidFill>
              <a:effectLst/>
              <a:uLnTx/>
              <a:uFillTx/>
              <a:cs typeface="+mn-ea"/>
              <a:sym typeface="+mn-lt"/>
            </a:endParaRPr>
          </a:p>
        </p:txBody>
      </p:sp>
      <p:grpSp>
        <p:nvGrpSpPr>
          <p:cNvPr id="20" name="Csoportba foglalás 186"/>
          <p:cNvGrpSpPr/>
          <p:nvPr/>
        </p:nvGrpSpPr>
        <p:grpSpPr>
          <a:xfrm>
            <a:off x="6760851" y="3784104"/>
            <a:ext cx="332319" cy="248398"/>
            <a:chOff x="1641476" y="2170113"/>
            <a:chExt cx="404813" cy="327026"/>
          </a:xfrm>
          <a:solidFill>
            <a:schemeClr val="bg1"/>
          </a:solidFill>
        </p:grpSpPr>
        <p:sp>
          <p:nvSpPr>
            <p:cNvPr id="26" name="Rectangle 6"/>
            <p:cNvSpPr>
              <a:spLocks noChangeArrowheads="1"/>
            </p:cNvSpPr>
            <p:nvPr/>
          </p:nvSpPr>
          <p:spPr bwMode="auto">
            <a:xfrm>
              <a:off x="1773238" y="2463801"/>
              <a:ext cx="142875"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
            <p:cNvSpPr>
              <a:spLocks noEditPoints="1"/>
            </p:cNvSpPr>
            <p:nvPr/>
          </p:nvSpPr>
          <p:spPr bwMode="auto">
            <a:xfrm>
              <a:off x="1641476" y="2170113"/>
              <a:ext cx="404813" cy="263525"/>
            </a:xfrm>
            <a:custGeom>
              <a:avLst/>
              <a:gdLst>
                <a:gd name="T0" fmla="*/ 0 w 108"/>
                <a:gd name="T1" fmla="*/ 70 h 70"/>
                <a:gd name="T2" fmla="*/ 108 w 108"/>
                <a:gd name="T3" fmla="*/ 70 h 70"/>
                <a:gd name="T4" fmla="*/ 108 w 108"/>
                <a:gd name="T5" fmla="*/ 0 h 70"/>
                <a:gd name="T6" fmla="*/ 0 w 108"/>
                <a:gd name="T7" fmla="*/ 0 h 70"/>
                <a:gd name="T8" fmla="*/ 0 w 108"/>
                <a:gd name="T9" fmla="*/ 70 h 70"/>
                <a:gd name="T10" fmla="*/ 54 w 108"/>
                <a:gd name="T11" fmla="*/ 67 h 70"/>
                <a:gd name="T12" fmla="*/ 52 w 108"/>
                <a:gd name="T13" fmla="*/ 65 h 70"/>
                <a:gd name="T14" fmla="*/ 54 w 108"/>
                <a:gd name="T15" fmla="*/ 64 h 70"/>
                <a:gd name="T16" fmla="*/ 56 w 108"/>
                <a:gd name="T17" fmla="*/ 65 h 70"/>
                <a:gd name="T18" fmla="*/ 54 w 108"/>
                <a:gd name="T19" fmla="*/ 67 h 70"/>
                <a:gd name="T20" fmla="*/ 6 w 108"/>
                <a:gd name="T21" fmla="*/ 6 h 70"/>
                <a:gd name="T22" fmla="*/ 102 w 108"/>
                <a:gd name="T23" fmla="*/ 6 h 70"/>
                <a:gd name="T24" fmla="*/ 102 w 108"/>
                <a:gd name="T25" fmla="*/ 60 h 70"/>
                <a:gd name="T26" fmla="*/ 6 w 108"/>
                <a:gd name="T27" fmla="*/ 60 h 70"/>
                <a:gd name="T28" fmla="*/ 6 w 108"/>
                <a:gd name="T29"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70">
                  <a:moveTo>
                    <a:pt x="0" y="70"/>
                  </a:moveTo>
                  <a:cubicBezTo>
                    <a:pt x="108" y="70"/>
                    <a:pt x="108" y="70"/>
                    <a:pt x="108" y="70"/>
                  </a:cubicBezTo>
                  <a:cubicBezTo>
                    <a:pt x="108" y="0"/>
                    <a:pt x="108" y="0"/>
                    <a:pt x="108" y="0"/>
                  </a:cubicBezTo>
                  <a:cubicBezTo>
                    <a:pt x="0" y="0"/>
                    <a:pt x="0" y="0"/>
                    <a:pt x="0" y="0"/>
                  </a:cubicBezTo>
                  <a:lnTo>
                    <a:pt x="0" y="70"/>
                  </a:lnTo>
                  <a:close/>
                  <a:moveTo>
                    <a:pt x="54" y="67"/>
                  </a:moveTo>
                  <a:cubicBezTo>
                    <a:pt x="53" y="67"/>
                    <a:pt x="52" y="67"/>
                    <a:pt x="52" y="65"/>
                  </a:cubicBezTo>
                  <a:cubicBezTo>
                    <a:pt x="52" y="64"/>
                    <a:pt x="53" y="64"/>
                    <a:pt x="54" y="64"/>
                  </a:cubicBezTo>
                  <a:cubicBezTo>
                    <a:pt x="55" y="64"/>
                    <a:pt x="56" y="64"/>
                    <a:pt x="56" y="65"/>
                  </a:cubicBezTo>
                  <a:cubicBezTo>
                    <a:pt x="56" y="67"/>
                    <a:pt x="55" y="67"/>
                    <a:pt x="54" y="67"/>
                  </a:cubicBezTo>
                  <a:close/>
                  <a:moveTo>
                    <a:pt x="6" y="6"/>
                  </a:moveTo>
                  <a:cubicBezTo>
                    <a:pt x="102" y="6"/>
                    <a:pt x="102" y="6"/>
                    <a:pt x="102" y="6"/>
                  </a:cubicBezTo>
                  <a:cubicBezTo>
                    <a:pt x="102" y="60"/>
                    <a:pt x="102" y="60"/>
                    <a:pt x="102" y="60"/>
                  </a:cubicBezTo>
                  <a:cubicBezTo>
                    <a:pt x="6" y="60"/>
                    <a:pt x="6" y="60"/>
                    <a:pt x="6" y="60"/>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96978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矩形 92"/>
          <p:cNvSpPr/>
          <p:nvPr/>
        </p:nvSpPr>
        <p:spPr>
          <a:xfrm>
            <a:off x="-86788" y="870534"/>
            <a:ext cx="9144000" cy="5399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C6D7D500-6B01-43A5-AFFF-86FCB3F4F958}"/>
              </a:ext>
            </a:extLst>
          </p:cNvPr>
          <p:cNvSpPr>
            <a:spLocks noGrp="1"/>
          </p:cNvSpPr>
          <p:nvPr>
            <p:ph type="title"/>
          </p:nvPr>
        </p:nvSpPr>
        <p:spPr>
          <a:xfrm>
            <a:off x="628649" y="77002"/>
            <a:ext cx="8247931" cy="741145"/>
          </a:xfrm>
        </p:spPr>
        <p:txBody>
          <a:bodyPr>
            <a:noAutofit/>
          </a:bodyPr>
          <a:lstStyle/>
          <a:p>
            <a:pPr>
              <a:lnSpc>
                <a:spcPct val="150000"/>
              </a:lnSpc>
            </a:pPr>
            <a:r>
              <a:rPr lang="zh-TW" altLang="en-US" sz="3600" dirty="0"/>
              <a:t>二、</a:t>
            </a:r>
            <a:r>
              <a:rPr lang="zh-TW" altLang="en-US" sz="3600" dirty="0">
                <a:cs typeface="Calibri"/>
              </a:rPr>
              <a:t>應用與服務定位及</a:t>
            </a:r>
            <a:r>
              <a:rPr lang="zh-TW" altLang="en-US" sz="3600" dirty="0" smtClean="0">
                <a:cs typeface="Calibri"/>
              </a:rPr>
              <a:t>功能</a:t>
            </a:r>
            <a:r>
              <a:rPr lang="en-US" altLang="zh-TW" sz="3600" dirty="0"/>
              <a:t>(</a:t>
            </a:r>
            <a:r>
              <a:rPr lang="zh-TW" altLang="en-US" sz="3600" dirty="0"/>
              <a:t>續</a:t>
            </a:r>
            <a:r>
              <a:rPr lang="en-US" altLang="zh-TW" sz="3600" dirty="0"/>
              <a:t>)</a:t>
            </a:r>
            <a:endParaRPr lang="zh-TW" altLang="en-US" sz="3600" dirty="0"/>
          </a:p>
        </p:txBody>
      </p:sp>
      <p:sp>
        <p:nvSpPr>
          <p:cNvPr id="4" name="投影片編號版面配置區 3">
            <a:extLst>
              <a:ext uri="{FF2B5EF4-FFF2-40B4-BE49-F238E27FC236}">
                <a16:creationId xmlns:a16="http://schemas.microsoft.com/office/drawing/2014/main" id="{898D3700-9F1D-4A58-A6E0-9003ABB11EA8}"/>
              </a:ext>
            </a:extLst>
          </p:cNvPr>
          <p:cNvSpPr>
            <a:spLocks noGrp="1"/>
          </p:cNvSpPr>
          <p:nvPr>
            <p:ph type="sldNum" sz="quarter" idx="12"/>
          </p:nvPr>
        </p:nvSpPr>
        <p:spPr/>
        <p:txBody>
          <a:bodyPr/>
          <a:lstStyle/>
          <a:p>
            <a:fld id="{5441CF7D-AAC9-44DB-8537-A180797F7800}" type="slidenum">
              <a:rPr lang="zh-TW" altLang="en-US" smtClean="0"/>
              <a:pPr/>
              <a:t>13</a:t>
            </a:fld>
            <a:endParaRPr lang="zh-TW" altLang="en-US" dirty="0"/>
          </a:p>
        </p:txBody>
      </p:sp>
      <p:sp>
        <p:nvSpPr>
          <p:cNvPr id="78" name="矩形 77"/>
          <p:cNvSpPr/>
          <p:nvPr/>
        </p:nvSpPr>
        <p:spPr>
          <a:xfrm>
            <a:off x="805921" y="1115817"/>
            <a:ext cx="4872068" cy="461665"/>
          </a:xfrm>
          <a:prstGeom prst="rect">
            <a:avLst/>
          </a:prstGeom>
        </p:spPr>
        <p:txBody>
          <a:bodyPr wrap="square">
            <a:spAutoFit/>
          </a:bodyPr>
          <a:lstStyle/>
          <a:p>
            <a:r>
              <a:rPr lang="zh-TW" altLang="zh-TW" sz="2400" b="1" dirty="0">
                <a:solidFill>
                  <a:srgbClr val="0078A2"/>
                </a:solidFill>
                <a:latin typeface="微軟正黑體" panose="020B0604030504040204" pitchFamily="34" charset="-120"/>
                <a:ea typeface="微軟正黑體" panose="020B0604030504040204" pitchFamily="34" charset="-120"/>
              </a:rPr>
              <a:t>期貨市場</a:t>
            </a:r>
            <a:r>
              <a:rPr lang="zh-TW" altLang="zh-TW" sz="2400" b="1" dirty="0" smtClean="0">
                <a:solidFill>
                  <a:srgbClr val="0078A2"/>
                </a:solidFill>
                <a:latin typeface="微軟正黑體" panose="020B0604030504040204" pitchFamily="34" charset="-120"/>
                <a:ea typeface="微軟正黑體" panose="020B0604030504040204" pitchFamily="34" charset="-120"/>
              </a:rPr>
              <a:t>重要</a:t>
            </a:r>
            <a:r>
              <a:rPr lang="zh-TW" altLang="en-US" sz="2400" b="1" dirty="0" smtClean="0">
                <a:solidFill>
                  <a:srgbClr val="0078A2"/>
                </a:solidFill>
                <a:latin typeface="微軟正黑體" panose="020B0604030504040204" pitchFamily="34" charset="-120"/>
                <a:ea typeface="微軟正黑體" panose="020B0604030504040204" pitchFamily="34" charset="-120"/>
              </a:rPr>
              <a:t>交易</a:t>
            </a:r>
            <a:r>
              <a:rPr lang="zh-TW" altLang="zh-TW" sz="2400" b="1" dirty="0" smtClean="0">
                <a:solidFill>
                  <a:srgbClr val="0078A2"/>
                </a:solidFill>
                <a:latin typeface="微軟正黑體" panose="020B0604030504040204" pitchFamily="34" charset="-120"/>
                <a:ea typeface="微軟正黑體" panose="020B0604030504040204" pitchFamily="34" charset="-120"/>
              </a:rPr>
              <a:t>資訊</a:t>
            </a:r>
            <a:r>
              <a:rPr lang="zh-TW" altLang="en-US" sz="2400" b="1" dirty="0" smtClean="0">
                <a:solidFill>
                  <a:srgbClr val="0078A2"/>
                </a:solidFill>
                <a:latin typeface="微軟正黑體" panose="020B0604030504040204" pitchFamily="34" charset="-120"/>
                <a:ea typeface="微軟正黑體" panose="020B0604030504040204" pitchFamily="34" charset="-120"/>
              </a:rPr>
              <a:t>定位：</a:t>
            </a:r>
            <a:endParaRPr lang="en-US" altLang="zh-TW" sz="2400" b="1" dirty="0">
              <a:solidFill>
                <a:srgbClr val="0078A2"/>
              </a:solidFill>
              <a:latin typeface="微軟正黑體" panose="020B0604030504040204" pitchFamily="34" charset="-120"/>
              <a:ea typeface="微軟正黑體" panose="020B0604030504040204" pitchFamily="34" charset="-120"/>
            </a:endParaRPr>
          </a:p>
        </p:txBody>
      </p:sp>
      <p:sp>
        <p:nvSpPr>
          <p:cNvPr id="73" name="矩形 72"/>
          <p:cNvSpPr/>
          <p:nvPr/>
        </p:nvSpPr>
        <p:spPr>
          <a:xfrm>
            <a:off x="1068628" y="1662532"/>
            <a:ext cx="6237977" cy="461665"/>
          </a:xfrm>
          <a:prstGeom prst="rect">
            <a:avLst/>
          </a:prstGeom>
        </p:spPr>
        <p:txBody>
          <a:bodyPr wrap="square">
            <a:spAutoFit/>
          </a:bodyPr>
          <a:lstStyle/>
          <a:p>
            <a:pPr lvl="0"/>
            <a:r>
              <a:rPr lang="zh-TW" altLang="zh-TW" sz="2400" b="1" dirty="0">
                <a:solidFill>
                  <a:srgbClr val="C00000"/>
                </a:solidFill>
                <a:latin typeface="微軟正黑體" panose="020B0604030504040204" pitchFamily="34" charset="-120"/>
                <a:ea typeface="微軟正黑體" panose="020B0604030504040204" pitchFamily="34" charset="-120"/>
                <a:cs typeface="Mangal" panose="02040503050203030202" pitchFamily="18" charset="0"/>
              </a:rPr>
              <a:t>具時效性</a:t>
            </a:r>
            <a:r>
              <a:rPr lang="zh-TW" altLang="zh-TW" sz="2400" b="1" dirty="0" smtClean="0">
                <a:solidFill>
                  <a:srgbClr val="C00000"/>
                </a:solidFill>
                <a:latin typeface="微軟正黑體" panose="020B0604030504040204" pitchFamily="34" charset="-120"/>
                <a:ea typeface="微軟正黑體" panose="020B0604030504040204" pitchFamily="34" charset="-120"/>
                <a:cs typeface="Mangal" panose="02040503050203030202" pitchFamily="18" charset="0"/>
              </a:rPr>
              <a:t>、</a:t>
            </a:r>
            <a:r>
              <a:rPr lang="zh-TW" altLang="en-US" sz="2400" b="1" dirty="0" smtClean="0">
                <a:solidFill>
                  <a:srgbClr val="C00000"/>
                </a:solidFill>
                <a:latin typeface="微軟正黑體" panose="020B0604030504040204" pitchFamily="34" charset="-120"/>
                <a:ea typeface="微軟正黑體" panose="020B0604030504040204" pitchFamily="34" charset="-120"/>
                <a:cs typeface="Mangal" panose="02040503050203030202" pitchFamily="18" charset="0"/>
              </a:rPr>
              <a:t>具</a:t>
            </a:r>
            <a:r>
              <a:rPr lang="zh-TW" altLang="zh-TW" sz="2400" b="1" dirty="0" smtClean="0">
                <a:solidFill>
                  <a:srgbClr val="C00000"/>
                </a:solidFill>
                <a:latin typeface="微軟正黑體" panose="020B0604030504040204" pitchFamily="34" charset="-120"/>
                <a:ea typeface="微軟正黑體" panose="020B0604030504040204" pitchFamily="34" charset="-120"/>
                <a:cs typeface="Mangal" panose="02040503050203030202" pitchFamily="18" charset="0"/>
              </a:rPr>
              <a:t>分析</a:t>
            </a:r>
            <a:r>
              <a:rPr lang="zh-TW" altLang="en-US" sz="2400" b="1" dirty="0" smtClean="0">
                <a:solidFill>
                  <a:srgbClr val="C00000"/>
                </a:solidFill>
                <a:latin typeface="微軟正黑體" panose="020B0604030504040204" pitchFamily="34" charset="-120"/>
                <a:ea typeface="微軟正黑體" panose="020B0604030504040204" pitchFamily="34" charset="-120"/>
                <a:cs typeface="Mangal" panose="02040503050203030202" pitchFamily="18" charset="0"/>
              </a:rPr>
              <a:t>價值</a:t>
            </a:r>
            <a:endParaRPr lang="zh-TW" altLang="zh-TW" sz="2400" b="1" dirty="0">
              <a:solidFill>
                <a:srgbClr val="C00000"/>
              </a:solidFill>
              <a:latin typeface="微軟正黑體" panose="020B0604030504040204" pitchFamily="34" charset="-120"/>
              <a:ea typeface="微軟正黑體" panose="020B0604030504040204" pitchFamily="34" charset="-120"/>
              <a:cs typeface="Mangal" panose="02040503050203030202" pitchFamily="18" charset="0"/>
            </a:endParaRPr>
          </a:p>
        </p:txBody>
      </p:sp>
      <p:sp>
        <p:nvSpPr>
          <p:cNvPr id="81" name="文字方塊 80"/>
          <p:cNvSpPr txBox="1"/>
          <p:nvPr/>
        </p:nvSpPr>
        <p:spPr>
          <a:xfrm>
            <a:off x="682314" y="1557417"/>
            <a:ext cx="528389" cy="707886"/>
          </a:xfrm>
          <a:prstGeom prst="rect">
            <a:avLst/>
          </a:prstGeom>
          <a:noFill/>
        </p:spPr>
        <p:txBody>
          <a:bodyPr wrap="square" rtlCol="0">
            <a:spAutoFit/>
          </a:bodyPr>
          <a:lstStyle/>
          <a:p>
            <a:r>
              <a:rPr lang="en-US" altLang="zh-TW" sz="4000" b="1" dirty="0" smtClean="0">
                <a:solidFill>
                  <a:srgbClr val="FFCB05"/>
                </a:solidFill>
                <a:latin typeface="Arial" panose="020B0604020202020204" pitchFamily="34" charset="0"/>
                <a:cs typeface="Arial" panose="020B0604020202020204" pitchFamily="34" charset="0"/>
              </a:rPr>
              <a:t>1</a:t>
            </a:r>
            <a:endParaRPr lang="zh-TW" altLang="en-US" sz="4000" b="1" dirty="0">
              <a:solidFill>
                <a:srgbClr val="FFCB05"/>
              </a:solidFill>
              <a:latin typeface="Arial" panose="020B0604020202020204" pitchFamily="34" charset="0"/>
              <a:cs typeface="Arial" panose="020B0604020202020204" pitchFamily="34" charset="0"/>
            </a:endParaRPr>
          </a:p>
        </p:txBody>
      </p:sp>
      <p:sp>
        <p:nvSpPr>
          <p:cNvPr id="85" name="矩形 84"/>
          <p:cNvSpPr/>
          <p:nvPr/>
        </p:nvSpPr>
        <p:spPr>
          <a:xfrm>
            <a:off x="1068628" y="3511713"/>
            <a:ext cx="6557123" cy="461665"/>
          </a:xfrm>
          <a:prstGeom prst="rect">
            <a:avLst/>
          </a:prstGeom>
        </p:spPr>
        <p:txBody>
          <a:bodyPr wrap="square">
            <a:spAutoFit/>
          </a:bodyPr>
          <a:lstStyle/>
          <a:p>
            <a:r>
              <a:rPr lang="zh-TW" altLang="zh-TW" sz="2400" b="1" dirty="0">
                <a:solidFill>
                  <a:srgbClr val="C00000"/>
                </a:solidFill>
                <a:latin typeface="微軟正黑體" panose="020B0604030504040204" pitchFamily="34" charset="-120"/>
                <a:ea typeface="微軟正黑體" panose="020B0604030504040204" pitchFamily="34" charset="-120"/>
                <a:cs typeface="Mangal" panose="02040503050203030202" pitchFamily="18" charset="0"/>
              </a:rPr>
              <a:t>靈活設定、符合分析目的</a:t>
            </a:r>
          </a:p>
        </p:txBody>
      </p:sp>
      <p:sp>
        <p:nvSpPr>
          <p:cNvPr id="86" name="文字方塊 85"/>
          <p:cNvSpPr txBox="1"/>
          <p:nvPr/>
        </p:nvSpPr>
        <p:spPr>
          <a:xfrm>
            <a:off x="682315" y="3349818"/>
            <a:ext cx="528389" cy="707886"/>
          </a:xfrm>
          <a:prstGeom prst="rect">
            <a:avLst/>
          </a:prstGeom>
          <a:noFill/>
        </p:spPr>
        <p:txBody>
          <a:bodyPr wrap="square" rtlCol="0">
            <a:spAutoFit/>
          </a:bodyPr>
          <a:lstStyle/>
          <a:p>
            <a:r>
              <a:rPr lang="en-US" altLang="zh-TW" sz="4000" b="1" dirty="0" smtClean="0">
                <a:solidFill>
                  <a:srgbClr val="FFCB05"/>
                </a:solidFill>
                <a:latin typeface="Arial" panose="020B0604020202020204" pitchFamily="34" charset="0"/>
                <a:cs typeface="Arial" panose="020B0604020202020204" pitchFamily="34" charset="0"/>
              </a:rPr>
              <a:t>2</a:t>
            </a:r>
            <a:endParaRPr lang="zh-TW" altLang="en-US" sz="4000" b="1" dirty="0">
              <a:solidFill>
                <a:srgbClr val="FFCB05"/>
              </a:solidFill>
              <a:latin typeface="Arial" panose="020B0604020202020204" pitchFamily="34" charset="0"/>
              <a:cs typeface="Arial" panose="020B0604020202020204" pitchFamily="34" charset="0"/>
            </a:endParaRPr>
          </a:p>
        </p:txBody>
      </p:sp>
      <p:sp>
        <p:nvSpPr>
          <p:cNvPr id="11" name="矩形 10"/>
          <p:cNvSpPr/>
          <p:nvPr/>
        </p:nvSpPr>
        <p:spPr>
          <a:xfrm>
            <a:off x="1129013" y="2077675"/>
            <a:ext cx="6790036" cy="1272143"/>
          </a:xfrm>
          <a:prstGeom prst="rect">
            <a:avLst/>
          </a:prstGeom>
        </p:spPr>
        <p:txBody>
          <a:bodyPr wrap="square">
            <a:spAutoFit/>
          </a:bodyPr>
          <a:lstStyle/>
          <a:p>
            <a:pPr marL="285750" indent="-285750">
              <a:lnSpc>
                <a:spcPts val="2300"/>
              </a:lnSpc>
              <a:buFont typeface="Wingdings" panose="05000000000000000000" pitchFamily="2" charset="2"/>
              <a:buChar char="ü"/>
            </a:pPr>
            <a:r>
              <a:rPr lang="zh-TW" altLang="zh-TW" b="1" dirty="0" smtClean="0">
                <a:latin typeface="微軟正黑體" panose="020B0604030504040204" pitchFamily="34" charset="-120"/>
                <a:ea typeface="微軟正黑體" panose="020B0604030504040204" pitchFamily="34" charset="-120"/>
                <a:cs typeface="Mangal" panose="02040503050203030202" pitchFamily="18" charset="0"/>
              </a:rPr>
              <a:t>交易人接收</a:t>
            </a: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即時</a:t>
            </a:r>
            <a:r>
              <a:rPr lang="zh-TW" altLang="zh-TW" b="1" dirty="0" smtClean="0">
                <a:latin typeface="微軟正黑體" panose="020B0604030504040204" pitchFamily="34" charset="-120"/>
                <a:ea typeface="微軟正黑體" panose="020B0604030504040204" pitchFamily="34" charset="-120"/>
                <a:cs typeface="Mangal" panose="02040503050203030202" pitchFamily="18" charset="0"/>
              </a:rPr>
              <a:t>之</a:t>
            </a:r>
            <a:r>
              <a:rPr lang="zh-TW" altLang="zh-TW" b="1" dirty="0">
                <a:latin typeface="微軟正黑體" panose="020B0604030504040204" pitchFamily="34" charset="-120"/>
                <a:ea typeface="微軟正黑體" panose="020B0604030504040204" pitchFamily="34" charset="-120"/>
                <a:cs typeface="Mangal" panose="02040503050203030202" pitchFamily="18" charset="0"/>
              </a:rPr>
              <a:t>期貨市場資訊，</a:t>
            </a: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利用電腦軟體快速分析，可以即時</a:t>
            </a:r>
            <a:r>
              <a:rPr lang="zh-TW" altLang="zh-TW" b="1" dirty="0" smtClean="0">
                <a:latin typeface="微軟正黑體" panose="020B0604030504040204" pitchFamily="34" charset="-120"/>
                <a:ea typeface="微軟正黑體" panose="020B0604030504040204" pitchFamily="34" charset="-120"/>
                <a:cs typeface="Mangal" panose="02040503050203030202" pitchFamily="18" charset="0"/>
              </a:rPr>
              <a:t>做出</a:t>
            </a: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交易決策</a:t>
            </a:r>
            <a:endParaRPr lang="zh-TW" altLang="en-US" b="1" dirty="0">
              <a:latin typeface="微軟正黑體" panose="020B0604030504040204" pitchFamily="34" charset="-120"/>
              <a:ea typeface="微軟正黑體" panose="020B0604030504040204" pitchFamily="34" charset="-120"/>
              <a:cs typeface="Mangal" panose="02040503050203030202" pitchFamily="18" charset="0"/>
            </a:endParaRPr>
          </a:p>
          <a:p>
            <a:pPr marL="285750" indent="-285750">
              <a:lnSpc>
                <a:spcPts val="2300"/>
              </a:lnSpc>
              <a:buFont typeface="Wingdings" panose="05000000000000000000" pitchFamily="2" charset="2"/>
              <a:buChar char="ü"/>
            </a:pP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期貨市場有龐大數據資料，</a:t>
            </a:r>
            <a:r>
              <a:rPr lang="zh-TW" altLang="zh-TW" b="1" dirty="0" smtClean="0">
                <a:latin typeface="微軟正黑體" panose="020B0604030504040204" pitchFamily="34" charset="-120"/>
                <a:ea typeface="微軟正黑體" panose="020B0604030504040204" pitchFamily="34" charset="-120"/>
                <a:cs typeface="Mangal" panose="02040503050203030202" pitchFamily="18" charset="0"/>
              </a:rPr>
              <a:t>透過最新</a:t>
            </a: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技</a:t>
            </a:r>
            <a:r>
              <a:rPr lang="zh-TW" altLang="en-US" b="1" dirty="0">
                <a:latin typeface="微軟正黑體" panose="020B0604030504040204" pitchFamily="34" charset="-120"/>
                <a:ea typeface="微軟正黑體" panose="020B0604030504040204" pitchFamily="34" charset="-120"/>
                <a:cs typeface="Mangal" panose="02040503050203030202" pitchFamily="18" charset="0"/>
              </a:rPr>
              <a:t>術</a:t>
            </a:r>
            <a:r>
              <a:rPr lang="zh-TW" altLang="zh-TW" b="1" dirty="0" smtClean="0">
                <a:latin typeface="微軟正黑體" panose="020B0604030504040204" pitchFamily="34" charset="-120"/>
                <a:ea typeface="微軟正黑體" panose="020B0604030504040204" pitchFamily="34" charset="-120"/>
                <a:cs typeface="Mangal" panose="02040503050203030202" pitchFamily="18" charset="0"/>
              </a:rPr>
              <a:t>，將每日</a:t>
            </a:r>
            <a:r>
              <a:rPr lang="zh-TW" altLang="zh-TW" b="1" dirty="0">
                <a:latin typeface="微軟正黑體" panose="020B0604030504040204" pitchFamily="34" charset="-120"/>
                <a:ea typeface="微軟正黑體" panose="020B0604030504040204" pitchFamily="34" charset="-120"/>
                <a:cs typeface="Mangal" panose="02040503050203030202" pitchFamily="18" charset="0"/>
              </a:rPr>
              <a:t>大量</a:t>
            </a:r>
            <a:r>
              <a:rPr lang="zh-TW" altLang="zh-TW" b="1" dirty="0" smtClean="0">
                <a:latin typeface="微軟正黑體" panose="020B0604030504040204" pitchFamily="34" charset="-120"/>
                <a:ea typeface="微軟正黑體" panose="020B0604030504040204" pitchFamily="34" charset="-120"/>
                <a:cs typeface="Mangal" panose="02040503050203030202" pitchFamily="18" charset="0"/>
              </a:rPr>
              <a:t>資料統計分析，</a:t>
            </a:r>
            <a:r>
              <a:rPr lang="zh-TW" altLang="en-US" b="1" dirty="0">
                <a:latin typeface="微軟正黑體" panose="020B0604030504040204" pitchFamily="34" charset="-120"/>
                <a:ea typeface="微軟正黑體" panose="020B0604030504040204" pitchFamily="34" charset="-120"/>
                <a:cs typeface="Mangal" panose="02040503050203030202" pitchFamily="18" charset="0"/>
              </a:rPr>
              <a:t>相關</a:t>
            </a: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結果可用於開發</a:t>
            </a:r>
            <a:r>
              <a:rPr lang="zh-TW" altLang="en-US" b="1" dirty="0">
                <a:latin typeface="微軟正黑體" panose="020B0604030504040204" pitchFamily="34" charset="-120"/>
                <a:ea typeface="微軟正黑體" panose="020B0604030504040204" pitchFamily="34" charset="-120"/>
                <a:cs typeface="Mangal" panose="02040503050203030202" pitchFamily="18" charset="0"/>
              </a:rPr>
              <a:t>交易</a:t>
            </a: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策略或學術</a:t>
            </a:r>
            <a:r>
              <a:rPr lang="zh-TW" altLang="en-US" b="1" dirty="0">
                <a:latin typeface="微軟正黑體" panose="020B0604030504040204" pitchFamily="34" charset="-120"/>
                <a:ea typeface="微軟正黑體" panose="020B0604030504040204" pitchFamily="34" charset="-120"/>
                <a:cs typeface="Mangal" panose="02040503050203030202" pitchFamily="18" charset="0"/>
              </a:rPr>
              <a:t>研究</a:t>
            </a:r>
            <a:endParaRPr lang="en-US" altLang="zh-TW" b="1" dirty="0">
              <a:latin typeface="微軟正黑體" panose="020B0604030504040204" pitchFamily="34" charset="-120"/>
              <a:ea typeface="微軟正黑體" panose="020B0604030504040204" pitchFamily="34" charset="-120"/>
              <a:cs typeface="Mangal" panose="02040503050203030202" pitchFamily="18" charset="0"/>
            </a:endParaRPr>
          </a:p>
        </p:txBody>
      </p:sp>
      <p:sp>
        <p:nvSpPr>
          <p:cNvPr id="87" name="矩形 86"/>
          <p:cNvSpPr/>
          <p:nvPr/>
        </p:nvSpPr>
        <p:spPr>
          <a:xfrm>
            <a:off x="1129013" y="3999572"/>
            <a:ext cx="6712398" cy="1272143"/>
          </a:xfrm>
          <a:prstGeom prst="rect">
            <a:avLst/>
          </a:prstGeom>
        </p:spPr>
        <p:txBody>
          <a:bodyPr wrap="square">
            <a:spAutoFit/>
          </a:bodyPr>
          <a:lstStyle/>
          <a:p>
            <a:pPr marL="285750" indent="-285750">
              <a:lnSpc>
                <a:spcPts val="2300"/>
              </a:lnSpc>
              <a:buFont typeface="Wingdings" panose="05000000000000000000" pitchFamily="2" charset="2"/>
              <a:buChar char="ü"/>
            </a:pPr>
            <a:r>
              <a:rPr lang="zh-TW" altLang="zh-TW" b="1" dirty="0" smtClean="0">
                <a:latin typeface="微軟正黑體" panose="020B0604030504040204" pitchFamily="34" charset="-120"/>
                <a:ea typeface="微軟正黑體" panose="020B0604030504040204" pitchFamily="34" charset="-120"/>
                <a:cs typeface="Mangal" panose="02040503050203030202" pitchFamily="18" charset="0"/>
              </a:rPr>
              <a:t>交易人</a:t>
            </a: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可</a:t>
            </a:r>
            <a:r>
              <a:rPr lang="zh-TW" altLang="zh-TW" b="1" dirty="0" smtClean="0">
                <a:latin typeface="微軟正黑體" panose="020B0604030504040204" pitchFamily="34" charset="-120"/>
                <a:ea typeface="微軟正黑體" panose="020B0604030504040204" pitchFamily="34" charset="-120"/>
                <a:cs typeface="Mangal" panose="02040503050203030202" pitchFamily="18" charset="0"/>
              </a:rPr>
              <a:t>依</a:t>
            </a:r>
            <a:r>
              <a:rPr lang="zh-TW" altLang="zh-TW" b="1" dirty="0">
                <a:latin typeface="微軟正黑體" panose="020B0604030504040204" pitchFamily="34" charset="-120"/>
                <a:ea typeface="微軟正黑體" panose="020B0604030504040204" pitchFamily="34" charset="-120"/>
                <a:cs typeface="Mangal" panose="02040503050203030202" pitchFamily="18" charset="0"/>
              </a:rPr>
              <a:t>其需求與目的</a:t>
            </a:r>
            <a:r>
              <a:rPr lang="zh-TW" altLang="zh-TW" b="1" dirty="0" smtClean="0">
                <a:latin typeface="微軟正黑體" panose="020B0604030504040204" pitchFamily="34" charset="-120"/>
                <a:ea typeface="微軟正黑體" panose="020B0604030504040204" pitchFamily="34" charset="-120"/>
                <a:cs typeface="Mangal" panose="02040503050203030202" pitchFamily="18" charset="0"/>
              </a:rPr>
              <a:t>，</a:t>
            </a: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自由</a:t>
            </a:r>
            <a:r>
              <a:rPr lang="zh-TW" altLang="zh-TW" b="1" dirty="0" smtClean="0">
                <a:latin typeface="微軟正黑體" panose="020B0604030504040204" pitchFamily="34" charset="-120"/>
                <a:ea typeface="微軟正黑體" panose="020B0604030504040204" pitchFamily="34" charset="-120"/>
                <a:cs typeface="Mangal" panose="02040503050203030202" pitchFamily="18" charset="0"/>
              </a:rPr>
              <a:t>設定</a:t>
            </a:r>
            <a:r>
              <a:rPr lang="zh-TW" altLang="zh-TW" b="1" dirty="0">
                <a:latin typeface="微軟正黑體" panose="020B0604030504040204" pitchFamily="34" charset="-120"/>
                <a:ea typeface="微軟正黑體" panose="020B0604030504040204" pitchFamily="34" charset="-120"/>
                <a:cs typeface="Mangal" panose="02040503050203030202" pitchFamily="18" charset="0"/>
              </a:rPr>
              <a:t>欲檢視之</a:t>
            </a:r>
            <a:r>
              <a:rPr lang="zh-TW" altLang="zh-TW" b="1" dirty="0" smtClean="0">
                <a:latin typeface="微軟正黑體" panose="020B0604030504040204" pitchFamily="34" charset="-120"/>
                <a:ea typeface="微軟正黑體" panose="020B0604030504040204" pitchFamily="34" charset="-120"/>
                <a:cs typeface="Mangal" panose="02040503050203030202" pitchFamily="18" charset="0"/>
              </a:rPr>
              <a:t>資訊</a:t>
            </a: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類別</a:t>
            </a:r>
            <a:endParaRPr lang="en-US" altLang="zh-TW" b="1" dirty="0" smtClean="0">
              <a:latin typeface="微軟正黑體" panose="020B0604030504040204" pitchFamily="34" charset="-120"/>
              <a:ea typeface="微軟正黑體" panose="020B0604030504040204" pitchFamily="34" charset="-120"/>
              <a:cs typeface="Mangal" panose="02040503050203030202" pitchFamily="18" charset="0"/>
            </a:endParaRPr>
          </a:p>
          <a:p>
            <a:pPr marL="285750" indent="-285750">
              <a:lnSpc>
                <a:spcPts val="2300"/>
              </a:lnSpc>
              <a:buFont typeface="Wingdings" panose="05000000000000000000" pitchFamily="2" charset="2"/>
              <a:buChar char="ü"/>
            </a:pPr>
            <a:r>
              <a:rPr lang="zh-TW" altLang="zh-TW" b="1" dirty="0" smtClean="0">
                <a:latin typeface="微軟正黑體" panose="020B0604030504040204" pitchFamily="34" charset="-120"/>
                <a:ea typeface="微軟正黑體" panose="020B0604030504040204" pitchFamily="34" charset="-120"/>
                <a:cs typeface="Mangal" panose="02040503050203030202" pitchFamily="18" charset="0"/>
              </a:rPr>
              <a:t>例如</a:t>
            </a:r>
            <a:r>
              <a:rPr lang="zh-TW" altLang="zh-TW" b="1" dirty="0">
                <a:latin typeface="微軟正黑體" panose="020B0604030504040204" pitchFamily="34" charset="-120"/>
                <a:ea typeface="微軟正黑體" panose="020B0604030504040204" pitchFamily="34" charset="-120"/>
                <a:cs typeface="Mangal" panose="02040503050203030202" pitchFamily="18" charset="0"/>
              </a:rPr>
              <a:t>三大</a:t>
            </a:r>
            <a:r>
              <a:rPr lang="zh-TW" altLang="zh-TW" b="1" dirty="0" smtClean="0">
                <a:latin typeface="微軟正黑體" panose="020B0604030504040204" pitchFamily="34" charset="-120"/>
                <a:ea typeface="微軟正黑體" panose="020B0604030504040204" pitchFamily="34" charset="-120"/>
                <a:cs typeface="Mangal" panose="02040503050203030202" pitchFamily="18" charset="0"/>
              </a:rPr>
              <a:t>法人</a:t>
            </a: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可</a:t>
            </a:r>
            <a:r>
              <a:rPr lang="zh-TW" altLang="zh-TW" b="1" dirty="0" smtClean="0">
                <a:latin typeface="微軟正黑體" panose="020B0604030504040204" pitchFamily="34" charset="-120"/>
                <a:ea typeface="微軟正黑體" panose="020B0604030504040204" pitchFamily="34" charset="-120"/>
                <a:cs typeface="Mangal" panose="02040503050203030202" pitchFamily="18" charset="0"/>
              </a:rPr>
              <a:t>區分</a:t>
            </a:r>
            <a:r>
              <a:rPr lang="zh-TW" altLang="zh-TW" b="1" dirty="0">
                <a:latin typeface="微軟正黑體" panose="020B0604030504040204" pitchFamily="34" charset="-120"/>
                <a:ea typeface="微軟正黑體" panose="020B0604030504040204" pitchFamily="34" charset="-120"/>
                <a:cs typeface="Mangal" panose="02040503050203030202" pitchFamily="18" charset="0"/>
              </a:rPr>
              <a:t>各期貨契約，期貨大額交易人未沖銷部位可區分前五大交易人、前十大</a:t>
            </a:r>
            <a:r>
              <a:rPr lang="zh-TW" altLang="zh-TW" b="1" dirty="0" smtClean="0">
                <a:latin typeface="微軟正黑體" panose="020B0604030504040204" pitchFamily="34" charset="-120"/>
                <a:ea typeface="微軟正黑體" panose="020B0604030504040204" pitchFamily="34" charset="-120"/>
                <a:cs typeface="Mangal" panose="02040503050203030202" pitchFamily="18" charset="0"/>
              </a:rPr>
              <a:t>交易人，</a:t>
            </a:r>
            <a:r>
              <a:rPr lang="zh-TW" altLang="zh-TW" b="1" dirty="0">
                <a:latin typeface="微軟正黑體" panose="020B0604030504040204" pitchFamily="34" charset="-120"/>
                <a:ea typeface="微軟正黑體" panose="020B0604030504040204" pitchFamily="34" charset="-120"/>
                <a:cs typeface="Mangal" panose="02040503050203030202" pitchFamily="18" charset="0"/>
              </a:rPr>
              <a:t>準確貼</a:t>
            </a:r>
            <a:r>
              <a:rPr lang="zh-TW" altLang="zh-TW" b="1" dirty="0" smtClean="0">
                <a:latin typeface="微軟正黑體" panose="020B0604030504040204" pitchFamily="34" charset="-120"/>
                <a:ea typeface="微軟正黑體" panose="020B0604030504040204" pitchFamily="34" charset="-120"/>
                <a:cs typeface="Mangal" panose="02040503050203030202" pitchFamily="18" charset="0"/>
              </a:rPr>
              <a:t>合</a:t>
            </a: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交易人個別</a:t>
            </a:r>
            <a:r>
              <a:rPr lang="zh-TW" altLang="zh-TW" b="1" dirty="0" smtClean="0">
                <a:latin typeface="微軟正黑體" panose="020B0604030504040204" pitchFamily="34" charset="-120"/>
                <a:ea typeface="微軟正黑體" panose="020B0604030504040204" pitchFamily="34" charset="-120"/>
                <a:cs typeface="Mangal" panose="02040503050203030202" pitchFamily="18" charset="0"/>
              </a:rPr>
              <a:t>分析</a:t>
            </a:r>
            <a:r>
              <a:rPr lang="zh-TW" altLang="zh-TW" b="1" dirty="0">
                <a:latin typeface="微軟正黑體" panose="020B0604030504040204" pitchFamily="34" charset="-120"/>
                <a:ea typeface="微軟正黑體" panose="020B0604030504040204" pitchFamily="34" charset="-120"/>
                <a:cs typeface="Mangal" panose="02040503050203030202" pitchFamily="18" charset="0"/>
              </a:rPr>
              <a:t>之目的</a:t>
            </a:r>
            <a:endParaRPr lang="zh-TW" altLang="en-US" b="1" dirty="0">
              <a:latin typeface="微軟正黑體" panose="020B0604030504040204" pitchFamily="34" charset="-120"/>
              <a:ea typeface="微軟正黑體" panose="020B0604030504040204" pitchFamily="34" charset="-120"/>
              <a:cs typeface="Mangal" panose="02040503050203030202" pitchFamily="18" charset="0"/>
            </a:endParaRPr>
          </a:p>
        </p:txBody>
      </p:sp>
    </p:spTree>
    <p:extLst>
      <p:ext uri="{BB962C8B-B14F-4D97-AF65-F5344CB8AC3E}">
        <p14:creationId xmlns:p14="http://schemas.microsoft.com/office/powerpoint/2010/main" val="377320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矩形 92"/>
          <p:cNvSpPr/>
          <p:nvPr/>
        </p:nvSpPr>
        <p:spPr>
          <a:xfrm>
            <a:off x="0" y="956824"/>
            <a:ext cx="9144000" cy="5399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C6D7D500-6B01-43A5-AFFF-86FCB3F4F958}"/>
              </a:ext>
            </a:extLst>
          </p:cNvPr>
          <p:cNvSpPr>
            <a:spLocks noGrp="1"/>
          </p:cNvSpPr>
          <p:nvPr>
            <p:ph type="title"/>
          </p:nvPr>
        </p:nvSpPr>
        <p:spPr>
          <a:xfrm>
            <a:off x="628649" y="77002"/>
            <a:ext cx="8247931" cy="741145"/>
          </a:xfrm>
        </p:spPr>
        <p:txBody>
          <a:bodyPr>
            <a:noAutofit/>
          </a:bodyPr>
          <a:lstStyle/>
          <a:p>
            <a:pPr>
              <a:lnSpc>
                <a:spcPct val="150000"/>
              </a:lnSpc>
            </a:pPr>
            <a:r>
              <a:rPr lang="zh-TW" altLang="en-US" sz="3600" dirty="0"/>
              <a:t>二、</a:t>
            </a:r>
            <a:r>
              <a:rPr lang="zh-TW" altLang="en-US" sz="3600" dirty="0">
                <a:cs typeface="Calibri"/>
              </a:rPr>
              <a:t>應用與服務定位及</a:t>
            </a:r>
            <a:r>
              <a:rPr lang="zh-TW" altLang="en-US" sz="3600" dirty="0" smtClean="0">
                <a:cs typeface="Calibri"/>
              </a:rPr>
              <a:t>功能</a:t>
            </a:r>
            <a:r>
              <a:rPr lang="en-US" altLang="zh-TW" sz="3600" dirty="0"/>
              <a:t>(</a:t>
            </a:r>
            <a:r>
              <a:rPr lang="zh-TW" altLang="en-US" sz="3600" dirty="0"/>
              <a:t>續</a:t>
            </a:r>
            <a:r>
              <a:rPr lang="en-US" altLang="zh-TW" sz="3600" dirty="0"/>
              <a:t>)</a:t>
            </a:r>
            <a:endParaRPr lang="zh-TW" altLang="en-US" sz="3600" dirty="0"/>
          </a:p>
        </p:txBody>
      </p:sp>
      <p:sp>
        <p:nvSpPr>
          <p:cNvPr id="4" name="投影片編號版面配置區 3">
            <a:extLst>
              <a:ext uri="{FF2B5EF4-FFF2-40B4-BE49-F238E27FC236}">
                <a16:creationId xmlns:a16="http://schemas.microsoft.com/office/drawing/2014/main" id="{898D3700-9F1D-4A58-A6E0-9003ABB11EA8}"/>
              </a:ext>
            </a:extLst>
          </p:cNvPr>
          <p:cNvSpPr>
            <a:spLocks noGrp="1"/>
          </p:cNvSpPr>
          <p:nvPr>
            <p:ph type="sldNum" sz="quarter" idx="12"/>
          </p:nvPr>
        </p:nvSpPr>
        <p:spPr/>
        <p:txBody>
          <a:bodyPr/>
          <a:lstStyle/>
          <a:p>
            <a:fld id="{5441CF7D-AAC9-44DB-8537-A180797F7800}" type="slidenum">
              <a:rPr lang="zh-TW" altLang="en-US" smtClean="0"/>
              <a:pPr/>
              <a:t>14</a:t>
            </a:fld>
            <a:endParaRPr lang="zh-TW" altLang="en-US" dirty="0"/>
          </a:p>
        </p:txBody>
      </p:sp>
      <p:sp>
        <p:nvSpPr>
          <p:cNvPr id="78" name="矩形 77"/>
          <p:cNvSpPr/>
          <p:nvPr/>
        </p:nvSpPr>
        <p:spPr>
          <a:xfrm>
            <a:off x="805921" y="1115817"/>
            <a:ext cx="4872068" cy="461665"/>
          </a:xfrm>
          <a:prstGeom prst="rect">
            <a:avLst/>
          </a:prstGeom>
        </p:spPr>
        <p:txBody>
          <a:bodyPr wrap="square">
            <a:spAutoFit/>
          </a:bodyPr>
          <a:lstStyle/>
          <a:p>
            <a:r>
              <a:rPr lang="zh-TW" altLang="en-US" sz="2400" b="1" dirty="0">
                <a:solidFill>
                  <a:srgbClr val="0078A2"/>
                </a:solidFill>
                <a:latin typeface="微軟正黑體" panose="020B0604030504040204" pitchFamily="34" charset="-120"/>
                <a:ea typeface="微軟正黑體" panose="020B0604030504040204" pitchFamily="34" charset="-120"/>
              </a:rPr>
              <a:t>期貨市場</a:t>
            </a:r>
            <a:r>
              <a:rPr lang="zh-TW" altLang="en-US" sz="2400" b="1" dirty="0" smtClean="0">
                <a:solidFill>
                  <a:srgbClr val="0078A2"/>
                </a:solidFill>
                <a:latin typeface="微軟正黑體" panose="020B0604030504040204" pitchFamily="34" charset="-120"/>
                <a:ea typeface="微軟正黑體" panose="020B0604030504040204" pitchFamily="34" charset="-120"/>
              </a:rPr>
              <a:t>重要交易資訊定位：</a:t>
            </a:r>
            <a:endParaRPr lang="en-US" altLang="zh-TW" sz="2400" b="1" dirty="0">
              <a:solidFill>
                <a:srgbClr val="0078A2"/>
              </a:solidFill>
              <a:latin typeface="微軟正黑體" panose="020B0604030504040204" pitchFamily="34" charset="-120"/>
              <a:ea typeface="微軟正黑體" panose="020B0604030504040204" pitchFamily="34" charset="-120"/>
            </a:endParaRPr>
          </a:p>
        </p:txBody>
      </p:sp>
      <p:sp>
        <p:nvSpPr>
          <p:cNvPr id="73" name="矩形 72"/>
          <p:cNvSpPr/>
          <p:nvPr/>
        </p:nvSpPr>
        <p:spPr>
          <a:xfrm>
            <a:off x="1068628" y="1662532"/>
            <a:ext cx="6237977" cy="461665"/>
          </a:xfrm>
          <a:prstGeom prst="rect">
            <a:avLst/>
          </a:prstGeom>
        </p:spPr>
        <p:txBody>
          <a:bodyPr wrap="square">
            <a:spAutoFit/>
          </a:bodyPr>
          <a:lstStyle/>
          <a:p>
            <a:r>
              <a:rPr lang="zh-TW" altLang="zh-TW" sz="2400" b="1" dirty="0">
                <a:solidFill>
                  <a:srgbClr val="C00000"/>
                </a:solidFill>
                <a:latin typeface="微軟正黑體" panose="020B0604030504040204" pitchFamily="34" charset="-120"/>
                <a:ea typeface="微軟正黑體" panose="020B0604030504040204" pitchFamily="34" charset="-120"/>
                <a:cs typeface="Mangal" panose="02040503050203030202" pitchFamily="18" charset="0"/>
              </a:rPr>
              <a:t>可結合外部資訊綜合分析</a:t>
            </a:r>
          </a:p>
        </p:txBody>
      </p:sp>
      <p:sp>
        <p:nvSpPr>
          <p:cNvPr id="81" name="文字方塊 80"/>
          <p:cNvSpPr txBox="1"/>
          <p:nvPr/>
        </p:nvSpPr>
        <p:spPr>
          <a:xfrm>
            <a:off x="700539" y="1524434"/>
            <a:ext cx="528389" cy="707886"/>
          </a:xfrm>
          <a:prstGeom prst="rect">
            <a:avLst/>
          </a:prstGeom>
          <a:noFill/>
        </p:spPr>
        <p:txBody>
          <a:bodyPr wrap="square" rtlCol="0">
            <a:spAutoFit/>
          </a:bodyPr>
          <a:lstStyle/>
          <a:p>
            <a:r>
              <a:rPr lang="en-US" altLang="zh-TW" sz="4000" b="1" dirty="0">
                <a:solidFill>
                  <a:srgbClr val="FFCB05"/>
                </a:solidFill>
                <a:latin typeface="Arial" panose="020B0604020202020204" pitchFamily="34" charset="0"/>
                <a:cs typeface="Arial" panose="020B0604020202020204" pitchFamily="34" charset="0"/>
              </a:rPr>
              <a:t>3</a:t>
            </a:r>
            <a:endParaRPr lang="zh-TW" altLang="en-US" sz="4000" b="1" dirty="0">
              <a:solidFill>
                <a:srgbClr val="FFCB05"/>
              </a:solidFill>
              <a:latin typeface="Arial" panose="020B0604020202020204" pitchFamily="34" charset="0"/>
              <a:cs typeface="Arial" panose="020B0604020202020204" pitchFamily="34" charset="0"/>
            </a:endParaRPr>
          </a:p>
        </p:txBody>
      </p:sp>
      <p:sp>
        <p:nvSpPr>
          <p:cNvPr id="11" name="矩形 10"/>
          <p:cNvSpPr/>
          <p:nvPr/>
        </p:nvSpPr>
        <p:spPr>
          <a:xfrm>
            <a:off x="1068628" y="2094221"/>
            <a:ext cx="6790036" cy="2451953"/>
          </a:xfrm>
          <a:prstGeom prst="rect">
            <a:avLst/>
          </a:prstGeom>
        </p:spPr>
        <p:txBody>
          <a:bodyPr wrap="square">
            <a:spAutoFit/>
          </a:bodyPr>
          <a:lstStyle/>
          <a:p>
            <a:pPr>
              <a:lnSpc>
                <a:spcPts val="2300"/>
              </a:lnSpc>
            </a:pPr>
            <a:r>
              <a:rPr lang="zh-TW" altLang="zh-TW" b="1" dirty="0">
                <a:latin typeface="微軟正黑體" panose="020B0604030504040204" pitchFamily="34" charset="-120"/>
                <a:ea typeface="微軟正黑體" panose="020B0604030504040204" pitchFamily="34" charset="-120"/>
                <a:cs typeface="Mangal" panose="02040503050203030202" pitchFamily="18" charset="0"/>
              </a:rPr>
              <a:t>期貨市場資訊</a:t>
            </a:r>
            <a:r>
              <a:rPr lang="zh-TW" altLang="zh-TW" b="1" dirty="0" smtClean="0">
                <a:latin typeface="微軟正黑體" panose="020B0604030504040204" pitchFamily="34" charset="-120"/>
                <a:ea typeface="微軟正黑體" panose="020B0604030504040204" pitchFamily="34" charset="-120"/>
                <a:cs typeface="Mangal" panose="02040503050203030202" pitchFamily="18" charset="0"/>
              </a:rPr>
              <a:t>與</a:t>
            </a: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其他</a:t>
            </a:r>
            <a:r>
              <a:rPr lang="zh-TW" altLang="zh-TW" b="1" dirty="0" smtClean="0">
                <a:latin typeface="微軟正黑體" panose="020B0604030504040204" pitchFamily="34" charset="-120"/>
                <a:ea typeface="微軟正黑體" panose="020B0604030504040204" pitchFamily="34" charset="-120"/>
                <a:cs typeface="Mangal" panose="02040503050203030202" pitchFamily="18" charset="0"/>
              </a:rPr>
              <a:t>市場</a:t>
            </a: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資訊</a:t>
            </a:r>
            <a:r>
              <a:rPr lang="zh-TW" altLang="zh-TW" b="1" dirty="0" smtClean="0">
                <a:latin typeface="微軟正黑體" panose="020B0604030504040204" pitchFamily="34" charset="-120"/>
                <a:ea typeface="微軟正黑體" panose="020B0604030504040204" pitchFamily="34" charset="-120"/>
                <a:cs typeface="Mangal" panose="02040503050203030202" pitchFamily="18" charset="0"/>
              </a:rPr>
              <a:t>高度</a:t>
            </a:r>
            <a:r>
              <a:rPr lang="zh-TW" altLang="zh-TW" b="1" dirty="0">
                <a:latin typeface="微軟正黑體" panose="020B0604030504040204" pitchFamily="34" charset="-120"/>
                <a:ea typeface="微軟正黑體" panose="020B0604030504040204" pitchFamily="34" charset="-120"/>
                <a:cs typeface="Mangal" panose="02040503050203030202" pitchFamily="18" charset="0"/>
              </a:rPr>
              <a:t>相關，透過</a:t>
            </a:r>
            <a:r>
              <a:rPr lang="zh-TW" altLang="zh-TW" b="1" dirty="0" smtClean="0">
                <a:latin typeface="微軟正黑體" panose="020B0604030504040204" pitchFamily="34" charset="-120"/>
                <a:ea typeface="微軟正黑體" panose="020B0604030504040204" pitchFamily="34" charset="-120"/>
                <a:cs typeface="Mangal" panose="02040503050203030202" pitchFamily="18" charset="0"/>
              </a:rPr>
              <a:t>結合其他</a:t>
            </a:r>
            <a:r>
              <a:rPr lang="zh-TW" altLang="zh-TW" b="1" dirty="0">
                <a:latin typeface="微軟正黑體" panose="020B0604030504040204" pitchFamily="34" charset="-120"/>
                <a:ea typeface="微軟正黑體" panose="020B0604030504040204" pitchFamily="34" charset="-120"/>
                <a:cs typeface="Mangal" panose="02040503050203030202" pitchFamily="18" charset="0"/>
              </a:rPr>
              <a:t>外部資訊</a:t>
            </a:r>
            <a:r>
              <a:rPr lang="zh-TW" altLang="zh-TW" b="1" dirty="0" smtClean="0">
                <a:latin typeface="微軟正黑體" panose="020B0604030504040204" pitchFamily="34" charset="-120"/>
                <a:ea typeface="微軟正黑體" panose="020B0604030504040204" pitchFamily="34" charset="-120"/>
                <a:cs typeface="Mangal" panose="02040503050203030202" pitchFamily="18" charset="0"/>
              </a:rPr>
              <a:t>，</a:t>
            </a:r>
            <a:endParaRPr lang="en-US" altLang="zh-TW" b="1" dirty="0" smtClean="0">
              <a:latin typeface="微軟正黑體" panose="020B0604030504040204" pitchFamily="34" charset="-120"/>
              <a:ea typeface="微軟正黑體" panose="020B0604030504040204" pitchFamily="34" charset="-120"/>
              <a:cs typeface="Mangal" panose="02040503050203030202" pitchFamily="18" charset="0"/>
            </a:endParaRPr>
          </a:p>
          <a:p>
            <a:pPr>
              <a:lnSpc>
                <a:spcPts val="2300"/>
              </a:lnSpc>
            </a:pPr>
            <a:r>
              <a:rPr lang="zh-TW" altLang="zh-TW" b="1" dirty="0">
                <a:latin typeface="微軟正黑體" panose="020B0604030504040204" pitchFamily="34" charset="-120"/>
                <a:ea typeface="微軟正黑體" panose="020B0604030504040204" pitchFamily="34" charset="-120"/>
                <a:cs typeface="Mangal" panose="02040503050203030202" pitchFamily="18" charset="0"/>
              </a:rPr>
              <a:t>交易人可用</a:t>
            </a:r>
            <a:r>
              <a:rPr lang="zh-TW" altLang="zh-TW" b="1" dirty="0" smtClean="0">
                <a:latin typeface="微軟正黑體" panose="020B0604030504040204" pitchFamily="34" charset="-120"/>
                <a:ea typeface="微軟正黑體" panose="020B0604030504040204" pitchFamily="34" charset="-120"/>
                <a:cs typeface="Mangal" panose="02040503050203030202" pitchFamily="18" charset="0"/>
              </a:rPr>
              <a:t>更</a:t>
            </a: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全面</a:t>
            </a:r>
            <a:r>
              <a:rPr lang="zh-TW" altLang="zh-TW" b="1" dirty="0" smtClean="0">
                <a:latin typeface="微軟正黑體" panose="020B0604030504040204" pitchFamily="34" charset="-120"/>
                <a:ea typeface="微軟正黑體" panose="020B0604030504040204" pitchFamily="34" charset="-120"/>
                <a:cs typeface="Mangal" panose="02040503050203030202" pitchFamily="18" charset="0"/>
              </a:rPr>
              <a:t>方式</a:t>
            </a:r>
            <a:r>
              <a:rPr lang="zh-TW" altLang="zh-TW" b="1" dirty="0">
                <a:latin typeface="微軟正黑體" panose="020B0604030504040204" pitchFamily="34" charset="-120"/>
                <a:ea typeface="微軟正黑體" panose="020B0604030504040204" pitchFamily="34" charset="-120"/>
                <a:cs typeface="Mangal" panose="02040503050203030202" pitchFamily="18" charset="0"/>
              </a:rPr>
              <a:t>分析整體金融市場</a:t>
            </a:r>
            <a:r>
              <a:rPr lang="zh-TW" altLang="zh-TW" b="1" dirty="0" smtClean="0">
                <a:latin typeface="微軟正黑體" panose="020B0604030504040204" pitchFamily="34" charset="-120"/>
                <a:ea typeface="微軟正黑體" panose="020B0604030504040204" pitchFamily="34" charset="-120"/>
                <a:cs typeface="Mangal" panose="02040503050203030202" pitchFamily="18" charset="0"/>
              </a:rPr>
              <a:t>變化</a:t>
            </a: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，提升分析價值</a:t>
            </a:r>
            <a:r>
              <a:rPr lang="zh-TW" altLang="en-US" b="1" dirty="0">
                <a:latin typeface="微軟正黑體" panose="020B0604030504040204" pitchFamily="34" charset="-120"/>
                <a:ea typeface="微軟正黑體" panose="020B0604030504040204" pitchFamily="34" charset="-120"/>
                <a:cs typeface="Mangal" panose="02040503050203030202" pitchFamily="18" charset="0"/>
              </a:rPr>
              <a:t>及</a:t>
            </a: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應用層面，例如</a:t>
            </a:r>
            <a:endParaRPr lang="en-US" altLang="zh-TW" b="1" dirty="0" smtClean="0">
              <a:latin typeface="微軟正黑體" panose="020B0604030504040204" pitchFamily="34" charset="-120"/>
              <a:ea typeface="微軟正黑體" panose="020B0604030504040204" pitchFamily="34" charset="-120"/>
              <a:cs typeface="Mangal" panose="02040503050203030202" pitchFamily="18" charset="0"/>
            </a:endParaRPr>
          </a:p>
          <a:p>
            <a:pPr marL="285750" indent="-285750">
              <a:lnSpc>
                <a:spcPts val="2300"/>
              </a:lnSpc>
              <a:buFont typeface="Wingdings" panose="05000000000000000000" pitchFamily="2" charset="2"/>
              <a:buChar char="ü"/>
            </a:pPr>
            <a:r>
              <a:rPr lang="zh-TW" altLang="en-US" b="1" dirty="0" smtClean="0">
                <a:latin typeface="PMingLiU" panose="02020500000000000000" pitchFamily="18" charset="-120"/>
                <a:ea typeface="PMingLiU" panose="02020500000000000000" pitchFamily="18" charset="-120"/>
                <a:cs typeface="Mangal" panose="02040503050203030202" pitchFamily="18" charset="0"/>
              </a:rPr>
              <a:t>「</a:t>
            </a:r>
            <a:r>
              <a:rPr lang="zh-TW" altLang="zh-TW" b="1" dirty="0" smtClean="0">
                <a:latin typeface="微軟正黑體" panose="020B0604030504040204" pitchFamily="34" charset="-120"/>
                <a:ea typeface="微軟正黑體" panose="020B0604030504040204" pitchFamily="34" charset="-120"/>
                <a:cs typeface="Mangal" panose="02040503050203030202" pitchFamily="18" charset="0"/>
              </a:rPr>
              <a:t>期貨市場</a:t>
            </a:r>
            <a:r>
              <a:rPr lang="en-US" altLang="zh-TW" b="1" dirty="0" smtClean="0">
                <a:latin typeface="微軟正黑體" panose="020B0604030504040204" pitchFamily="34" charset="-120"/>
                <a:ea typeface="微軟正黑體" panose="020B0604030504040204" pitchFamily="34" charset="-120"/>
                <a:cs typeface="Mangal" panose="02040503050203030202" pitchFamily="18" charset="0"/>
              </a:rPr>
              <a:t>-</a:t>
            </a:r>
            <a:r>
              <a:rPr lang="zh-TW" altLang="zh-TW" b="1" dirty="0" smtClean="0">
                <a:latin typeface="微軟正黑體" panose="020B0604030504040204" pitchFamily="34" charset="-120"/>
                <a:ea typeface="微軟正黑體" panose="020B0604030504040204" pitchFamily="34" charset="-120"/>
                <a:cs typeface="Mangal" panose="02040503050203030202" pitchFamily="18" charset="0"/>
              </a:rPr>
              <a:t>三大</a:t>
            </a:r>
            <a:r>
              <a:rPr lang="zh-TW" altLang="zh-TW" b="1" dirty="0">
                <a:latin typeface="微軟正黑體" panose="020B0604030504040204" pitchFamily="34" charset="-120"/>
                <a:ea typeface="微軟正黑體" panose="020B0604030504040204" pitchFamily="34" charset="-120"/>
                <a:cs typeface="Mangal" panose="02040503050203030202" pitchFamily="18" charset="0"/>
              </a:rPr>
              <a:t>法人未沖銷</a:t>
            </a:r>
            <a:r>
              <a:rPr lang="zh-TW" altLang="zh-TW" b="1" dirty="0" smtClean="0">
                <a:latin typeface="微軟正黑體" panose="020B0604030504040204" pitchFamily="34" charset="-120"/>
                <a:ea typeface="微軟正黑體" panose="020B0604030504040204" pitchFamily="34" charset="-120"/>
                <a:cs typeface="Mangal" panose="02040503050203030202" pitchFamily="18" charset="0"/>
              </a:rPr>
              <a:t>量</a:t>
            </a:r>
            <a:r>
              <a:rPr lang="zh-TW" altLang="en-US" b="1" dirty="0" smtClean="0">
                <a:latin typeface="標楷體" panose="03000509000000000000" pitchFamily="65" charset="-120"/>
                <a:ea typeface="標楷體" panose="03000509000000000000" pitchFamily="65" charset="-120"/>
                <a:cs typeface="Mangal" panose="02040503050203030202" pitchFamily="18" charset="0"/>
              </a:rPr>
              <a:t>」</a:t>
            </a:r>
            <a:r>
              <a:rPr lang="zh-TW" altLang="zh-TW" b="1" dirty="0">
                <a:latin typeface="微軟正黑體" panose="020B0604030504040204" pitchFamily="34" charset="-120"/>
                <a:ea typeface="微軟正黑體" panose="020B0604030504040204" pitchFamily="34" charset="-120"/>
                <a:cs typeface="Mangal" panose="02040503050203030202" pitchFamily="18" charset="0"/>
              </a:rPr>
              <a:t>結合</a:t>
            </a:r>
            <a:r>
              <a:rPr lang="zh-TW" altLang="en-US" b="1" dirty="0" smtClean="0">
                <a:latin typeface="PMingLiU" panose="02020500000000000000" pitchFamily="18" charset="-120"/>
                <a:ea typeface="PMingLiU" panose="02020500000000000000" pitchFamily="18" charset="-120"/>
                <a:cs typeface="Mangal" panose="02040503050203030202" pitchFamily="18" charset="0"/>
              </a:rPr>
              <a:t>「</a:t>
            </a:r>
            <a:r>
              <a:rPr lang="zh-TW" altLang="zh-TW" b="1" dirty="0">
                <a:latin typeface="微軟正黑體" panose="020B0604030504040204" pitchFamily="34" charset="-120"/>
                <a:ea typeface="微軟正黑體" panose="020B0604030504040204" pitchFamily="34" charset="-120"/>
                <a:cs typeface="Mangal" panose="02040503050203030202" pitchFamily="18" charset="0"/>
              </a:rPr>
              <a:t>現貨市場</a:t>
            </a:r>
            <a:r>
              <a:rPr lang="en-US" altLang="zh-TW" b="1" dirty="0">
                <a:latin typeface="微軟正黑體" panose="020B0604030504040204" pitchFamily="34" charset="-120"/>
                <a:ea typeface="微軟正黑體" panose="020B0604030504040204" pitchFamily="34" charset="-120"/>
                <a:cs typeface="Mangal" panose="02040503050203030202" pitchFamily="18" charset="0"/>
              </a:rPr>
              <a:t>-</a:t>
            </a:r>
            <a:r>
              <a:rPr lang="zh-TW" altLang="zh-TW" b="1" dirty="0">
                <a:latin typeface="微軟正黑體" panose="020B0604030504040204" pitchFamily="34" charset="-120"/>
                <a:ea typeface="微軟正黑體" panose="020B0604030504040204" pitchFamily="34" charset="-120"/>
                <a:cs typeface="Mangal" panose="02040503050203030202" pitchFamily="18" charset="0"/>
              </a:rPr>
              <a:t>三大法人買賣超金額</a:t>
            </a:r>
            <a:r>
              <a:rPr lang="zh-TW" altLang="en-US" b="1" dirty="0">
                <a:latin typeface="標楷體" panose="03000509000000000000" pitchFamily="65" charset="-120"/>
                <a:ea typeface="標楷體" panose="03000509000000000000" pitchFamily="65" charset="-120"/>
                <a:cs typeface="Mangal" panose="02040503050203030202" pitchFamily="18" charset="0"/>
              </a:rPr>
              <a:t>」</a:t>
            </a: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a:t>
            </a:r>
            <a:r>
              <a:rPr lang="zh-TW" altLang="en-US" b="1" dirty="0">
                <a:latin typeface="微軟正黑體" panose="020B0604030504040204" pitchFamily="34" charset="-120"/>
                <a:ea typeface="微軟正黑體" panose="020B0604030504040204" pitchFamily="34" charset="-120"/>
                <a:cs typeface="Mangal" panose="02040503050203030202" pitchFamily="18" charset="0"/>
              </a:rPr>
              <a:t>可判斷法人整體多空方向</a:t>
            </a:r>
            <a:endParaRPr lang="en-US" altLang="zh-TW" b="1" dirty="0">
              <a:latin typeface="微軟正黑體" panose="020B0604030504040204" pitchFamily="34" charset="-120"/>
              <a:ea typeface="微軟正黑體" panose="020B0604030504040204" pitchFamily="34" charset="-120"/>
              <a:cs typeface="Mangal" panose="02040503050203030202" pitchFamily="18" charset="0"/>
            </a:endParaRPr>
          </a:p>
          <a:p>
            <a:pPr marL="285750" indent="-285750">
              <a:lnSpc>
                <a:spcPts val="2300"/>
              </a:lnSpc>
              <a:buFont typeface="Wingdings" panose="05000000000000000000" pitchFamily="2" charset="2"/>
              <a:buChar char="ü"/>
            </a:pPr>
            <a:r>
              <a:rPr lang="zh-TW" altLang="en-US" b="1" dirty="0" smtClean="0">
                <a:latin typeface="PMingLiU" panose="02020500000000000000" pitchFamily="18" charset="-120"/>
                <a:ea typeface="PMingLiU" panose="02020500000000000000" pitchFamily="18" charset="-120"/>
                <a:cs typeface="Mangal" panose="02040503050203030202" pitchFamily="18" charset="0"/>
              </a:rPr>
              <a:t>「</a:t>
            </a:r>
            <a:r>
              <a:rPr lang="zh-TW" altLang="zh-TW" b="1" dirty="0">
                <a:latin typeface="微軟正黑體" panose="020B0604030504040204" pitchFamily="34" charset="-120"/>
                <a:ea typeface="微軟正黑體" panose="020B0604030504040204" pitchFamily="34" charset="-120"/>
                <a:cs typeface="Mangal" panose="02040503050203030202" pitchFamily="18" charset="0"/>
              </a:rPr>
              <a:t>期貨市場</a:t>
            </a:r>
            <a:r>
              <a:rPr lang="en-US" altLang="zh-TW" b="1" dirty="0" smtClean="0">
                <a:latin typeface="微軟正黑體" panose="020B0604030504040204" pitchFamily="34" charset="-120"/>
                <a:ea typeface="微軟正黑體" panose="020B0604030504040204" pitchFamily="34" charset="-120"/>
                <a:cs typeface="Mangal" panose="02040503050203030202" pitchFamily="18" charset="0"/>
              </a:rPr>
              <a:t>-</a:t>
            </a:r>
            <a:r>
              <a:rPr lang="zh-TW" altLang="zh-TW" b="1" kern="50" dirty="0">
                <a:latin typeface="微軟正黑體" panose="020B0604030504040204" pitchFamily="34" charset="-120"/>
                <a:ea typeface="微軟正黑體" panose="020B0604030504040204" pitchFamily="34" charset="-120"/>
              </a:rPr>
              <a:t>大額交易人未沖銷部位資料</a:t>
            </a:r>
            <a:r>
              <a:rPr lang="zh-TW" altLang="en-US" b="1" dirty="0" smtClean="0">
                <a:latin typeface="標楷體" panose="03000509000000000000" pitchFamily="65" charset="-120"/>
                <a:ea typeface="標楷體" panose="03000509000000000000" pitchFamily="65" charset="-120"/>
                <a:cs typeface="Mangal" panose="02040503050203030202" pitchFamily="18" charset="0"/>
              </a:rPr>
              <a:t>」</a:t>
            </a:r>
            <a:r>
              <a:rPr lang="zh-TW" altLang="zh-TW" b="1" dirty="0" smtClean="0">
                <a:latin typeface="微軟正黑體" panose="020B0604030504040204" pitchFamily="34" charset="-120"/>
                <a:ea typeface="微軟正黑體" panose="020B0604030504040204" pitchFamily="34" charset="-120"/>
                <a:cs typeface="Mangal" panose="02040503050203030202" pitchFamily="18" charset="0"/>
              </a:rPr>
              <a:t>結合</a:t>
            </a:r>
            <a:r>
              <a:rPr lang="zh-TW" altLang="en-US" b="1" dirty="0" smtClean="0">
                <a:latin typeface="PMingLiU" panose="02020500000000000000" pitchFamily="18" charset="-120"/>
                <a:ea typeface="PMingLiU" panose="02020500000000000000" pitchFamily="18" charset="-120"/>
                <a:cs typeface="Mangal" panose="02040503050203030202" pitchFamily="18" charset="0"/>
              </a:rPr>
              <a:t>「</a:t>
            </a:r>
            <a:r>
              <a:rPr lang="zh-TW" altLang="zh-TW" b="1" dirty="0" smtClean="0">
                <a:latin typeface="微軟正黑體" panose="020B0604030504040204" pitchFamily="34" charset="-120"/>
                <a:ea typeface="微軟正黑體" panose="020B0604030504040204" pitchFamily="34" charset="-120"/>
                <a:cs typeface="Mangal" panose="02040503050203030202" pitchFamily="18" charset="0"/>
              </a:rPr>
              <a:t>現貨市場</a:t>
            </a:r>
            <a:r>
              <a:rPr lang="en-US" altLang="zh-TW" b="1" dirty="0">
                <a:latin typeface="微軟正黑體" panose="020B0604030504040204" pitchFamily="34" charset="-120"/>
                <a:ea typeface="微軟正黑體" panose="020B0604030504040204" pitchFamily="34" charset="-120"/>
                <a:cs typeface="Mangal" panose="02040503050203030202" pitchFamily="18" charset="0"/>
              </a:rPr>
              <a:t>-</a:t>
            </a: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融資融券餘額」，可觀察整體市場或個別股票之籌碼面變化，提前因應布局</a:t>
            </a:r>
            <a:endParaRPr lang="en-US" altLang="zh-TW" b="1" dirty="0" smtClean="0">
              <a:solidFill>
                <a:srgbClr val="0070C0"/>
              </a:solidFill>
              <a:latin typeface="微軟正黑體" panose="020B0604030504040204" pitchFamily="34" charset="-120"/>
              <a:ea typeface="微軟正黑體" panose="020B0604030504040204" pitchFamily="34" charset="-120"/>
              <a:cs typeface="Mangal" panose="02040503050203030202" pitchFamily="18" charset="0"/>
            </a:endParaRPr>
          </a:p>
        </p:txBody>
      </p:sp>
      <p:pic>
        <p:nvPicPr>
          <p:cNvPr id="10" name="圖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8402" y="4408098"/>
            <a:ext cx="3340209" cy="1948253"/>
          </a:xfrm>
          <a:prstGeom prst="rect">
            <a:avLst/>
          </a:prstGeom>
        </p:spPr>
      </p:pic>
    </p:spTree>
    <p:extLst>
      <p:ext uri="{BB962C8B-B14F-4D97-AF65-F5344CB8AC3E}">
        <p14:creationId xmlns:p14="http://schemas.microsoft.com/office/powerpoint/2010/main" val="2174011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2EE84BA6-F378-5446-AFA2-9969464A2703}"/>
              </a:ext>
            </a:extLst>
          </p:cNvPr>
          <p:cNvSpPr>
            <a:spLocks noGrp="1"/>
          </p:cNvSpPr>
          <p:nvPr>
            <p:ph type="sldNum" sz="quarter" idx="12"/>
          </p:nvPr>
        </p:nvSpPr>
        <p:spPr/>
        <p:txBody>
          <a:bodyPr/>
          <a:lstStyle/>
          <a:p>
            <a:fld id="{276ECD13-4733-4945-BAA2-1E89664E48BA}" type="slidenum">
              <a:rPr lang="zh-TW" altLang="en-US" smtClean="0"/>
              <a:t>15</a:t>
            </a:fld>
            <a:endParaRPr lang="zh-TW" altLang="en-US"/>
          </a:p>
        </p:txBody>
      </p:sp>
      <p:sp>
        <p:nvSpPr>
          <p:cNvPr id="9" name="文字方塊 8">
            <a:extLst>
              <a:ext uri="{FF2B5EF4-FFF2-40B4-BE49-F238E27FC236}">
                <a16:creationId xmlns:a16="http://schemas.microsoft.com/office/drawing/2014/main" id="{297F7686-0DFC-4CC5-A2CA-B75D6046604C}"/>
              </a:ext>
            </a:extLst>
          </p:cNvPr>
          <p:cNvSpPr txBox="1"/>
          <p:nvPr/>
        </p:nvSpPr>
        <p:spPr>
          <a:xfrm>
            <a:off x="1290050" y="1530895"/>
            <a:ext cx="3589958" cy="553998"/>
          </a:xfrm>
          <a:prstGeom prst="rect">
            <a:avLst/>
          </a:prstGeom>
          <a:noFill/>
        </p:spPr>
        <p:txBody>
          <a:bodyPr wrap="square" rtlCol="0">
            <a:spAutoFit/>
          </a:bodyPr>
          <a:lstStyle/>
          <a:p>
            <a:r>
              <a:rPr lang="zh-TW" altLang="en-US" sz="3000" b="1" dirty="0">
                <a:solidFill>
                  <a:srgbClr val="222A35"/>
                </a:solidFill>
                <a:latin typeface="微軟正黑體" panose="020B0604030504040204" pitchFamily="34" charset="-120"/>
                <a:ea typeface="微軟正黑體" panose="020B0604030504040204" pitchFamily="34" charset="-120"/>
              </a:rPr>
              <a:t>應用或服務說明</a:t>
            </a:r>
          </a:p>
        </p:txBody>
      </p:sp>
      <p:sp>
        <p:nvSpPr>
          <p:cNvPr id="22" name="Right Triangle 57">
            <a:extLst>
              <a:ext uri="{FF2B5EF4-FFF2-40B4-BE49-F238E27FC236}">
                <a16:creationId xmlns:a16="http://schemas.microsoft.com/office/drawing/2014/main" id="{A0BCC91C-3BFC-42DE-B3EE-BE32FAB910F3}"/>
              </a:ext>
            </a:extLst>
          </p:cNvPr>
          <p:cNvSpPr/>
          <p:nvPr/>
        </p:nvSpPr>
        <p:spPr>
          <a:xfrm flipV="1">
            <a:off x="8576815" y="2997640"/>
            <a:ext cx="567185" cy="859985"/>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solidFill>
                <a:schemeClr val="tx1"/>
              </a:solidFill>
              <a:latin typeface="微軟正黑體" panose="020B0604030504040204" pitchFamily="34" charset="-120"/>
              <a:ea typeface="微軟正黑體" panose="020B0604030504040204" pitchFamily="34" charset="-120"/>
            </a:endParaRPr>
          </a:p>
        </p:txBody>
      </p:sp>
      <p:sp>
        <p:nvSpPr>
          <p:cNvPr id="23" name="Rectangle 58">
            <a:extLst>
              <a:ext uri="{FF2B5EF4-FFF2-40B4-BE49-F238E27FC236}">
                <a16:creationId xmlns:a16="http://schemas.microsoft.com/office/drawing/2014/main" id="{55AAA047-7EAB-4037-B4D4-E145E0304450}"/>
              </a:ext>
            </a:extLst>
          </p:cNvPr>
          <p:cNvSpPr/>
          <p:nvPr/>
        </p:nvSpPr>
        <p:spPr>
          <a:xfrm flipV="1">
            <a:off x="0" y="2997640"/>
            <a:ext cx="8576815" cy="8599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solidFill>
                <a:schemeClr val="tx1"/>
              </a:solidFill>
              <a:latin typeface="微軟正黑體" panose="020B0604030504040204" pitchFamily="34" charset="-120"/>
              <a:ea typeface="微軟正黑體" panose="020B0604030504040204" pitchFamily="34" charset="-120"/>
            </a:endParaRPr>
          </a:p>
        </p:txBody>
      </p:sp>
      <p:sp>
        <p:nvSpPr>
          <p:cNvPr id="24" name="Rectangle 59">
            <a:extLst>
              <a:ext uri="{FF2B5EF4-FFF2-40B4-BE49-F238E27FC236}">
                <a16:creationId xmlns:a16="http://schemas.microsoft.com/office/drawing/2014/main" id="{7FA7B50E-1129-46F1-89FC-9B05802B8F17}"/>
              </a:ext>
            </a:extLst>
          </p:cNvPr>
          <p:cNvSpPr/>
          <p:nvPr/>
        </p:nvSpPr>
        <p:spPr>
          <a:xfrm rot="10800000" flipV="1">
            <a:off x="776632" y="1569206"/>
            <a:ext cx="513418" cy="46568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350" b="1" dirty="0">
                <a:latin typeface="微軟正黑體" panose="020B0604030504040204" pitchFamily="34" charset="-120"/>
                <a:ea typeface="微軟正黑體" panose="020B0604030504040204" pitchFamily="34" charset="-120"/>
              </a:rPr>
              <a:t>貳</a:t>
            </a:r>
          </a:p>
        </p:txBody>
      </p:sp>
      <p:sp>
        <p:nvSpPr>
          <p:cNvPr id="25" name="Rectangle 54">
            <a:extLst>
              <a:ext uri="{FF2B5EF4-FFF2-40B4-BE49-F238E27FC236}">
                <a16:creationId xmlns:a16="http://schemas.microsoft.com/office/drawing/2014/main" id="{F5B2486A-2ABB-4D9A-9244-70E19249A17E}"/>
              </a:ext>
            </a:extLst>
          </p:cNvPr>
          <p:cNvSpPr/>
          <p:nvPr/>
        </p:nvSpPr>
        <p:spPr>
          <a:xfrm>
            <a:off x="1656273" y="3166288"/>
            <a:ext cx="5434640" cy="683264"/>
          </a:xfrm>
          <a:prstGeom prst="rect">
            <a:avLst/>
          </a:prstGeom>
        </p:spPr>
        <p:txBody>
          <a:bodyPr wrap="square">
            <a:spAutoFit/>
          </a:bodyPr>
          <a:lstStyle/>
          <a:p>
            <a:pPr algn="ctr">
              <a:lnSpc>
                <a:spcPct val="120000"/>
              </a:lnSpc>
            </a:pPr>
            <a:r>
              <a:rPr lang="zh-TW" altLang="en-US" sz="3200" b="1" dirty="0">
                <a:latin typeface="微軟正黑體" panose="020B0604030504040204" pitchFamily="34" charset="-120"/>
                <a:ea typeface="微軟正黑體" panose="020B0604030504040204" pitchFamily="34" charset="-120"/>
                <a:cs typeface="Calibri"/>
              </a:rPr>
              <a:t>三</a:t>
            </a:r>
            <a:r>
              <a:rPr lang="zh-TW" altLang="en-US" sz="3200" b="1" dirty="0" smtClean="0">
                <a:latin typeface="新細明體" panose="02020500000000000000" pitchFamily="18" charset="-120"/>
                <a:ea typeface="新細明體" panose="02020500000000000000" pitchFamily="18" charset="-120"/>
                <a:cs typeface="Calibri"/>
              </a:rPr>
              <a:t>、</a:t>
            </a:r>
            <a:r>
              <a:rPr lang="zh-TW" altLang="en-US" sz="3200" b="1" dirty="0">
                <a:latin typeface="微軟正黑體" panose="020B0604030504040204" pitchFamily="34" charset="-120"/>
                <a:ea typeface="微軟正黑體" panose="020B0604030504040204" pitchFamily="34" charset="-120"/>
                <a:cs typeface="Calibri"/>
              </a:rPr>
              <a:t>服務整合程度</a:t>
            </a:r>
            <a:endParaRPr lang="en-US" sz="3200" b="1" dirty="0">
              <a:latin typeface="微軟正黑體" panose="020B0604030504040204" pitchFamily="34" charset="-120"/>
              <a:ea typeface="微軟正黑體" panose="020B0604030504040204" pitchFamily="34" charset="-120"/>
              <a:cs typeface="Calibri"/>
            </a:endParaRPr>
          </a:p>
        </p:txBody>
      </p:sp>
      <p:sp>
        <p:nvSpPr>
          <p:cNvPr id="42" name="矩形 41">
            <a:extLst>
              <a:ext uri="{FF2B5EF4-FFF2-40B4-BE49-F238E27FC236}">
                <a16:creationId xmlns:a16="http://schemas.microsoft.com/office/drawing/2014/main" id="{28ADB665-CA3E-4FEA-9376-63F12D02A329}"/>
              </a:ext>
            </a:extLst>
          </p:cNvPr>
          <p:cNvSpPr/>
          <p:nvPr/>
        </p:nvSpPr>
        <p:spPr>
          <a:xfrm>
            <a:off x="0" y="857251"/>
            <a:ext cx="336715" cy="51434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Tree>
    <p:extLst>
      <p:ext uri="{BB962C8B-B14F-4D97-AF65-F5344CB8AC3E}">
        <p14:creationId xmlns:p14="http://schemas.microsoft.com/office/powerpoint/2010/main" val="2174813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8228" y="925101"/>
            <a:ext cx="9125772" cy="5399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C6D7D500-6B01-43A5-AFFF-86FCB3F4F958}"/>
              </a:ext>
            </a:extLst>
          </p:cNvPr>
          <p:cNvSpPr>
            <a:spLocks noGrp="1"/>
          </p:cNvSpPr>
          <p:nvPr>
            <p:ph type="title"/>
          </p:nvPr>
        </p:nvSpPr>
        <p:spPr/>
        <p:txBody>
          <a:bodyPr>
            <a:normAutofit fontScale="90000"/>
          </a:bodyPr>
          <a:lstStyle/>
          <a:p>
            <a:pPr>
              <a:lnSpc>
                <a:spcPct val="150000"/>
              </a:lnSpc>
            </a:pPr>
            <a:r>
              <a:rPr lang="zh-TW" altLang="en-US" dirty="0"/>
              <a:t>三、</a:t>
            </a:r>
            <a:r>
              <a:rPr lang="zh-TW" altLang="zh-TW" dirty="0"/>
              <a:t>服務整合程度</a:t>
            </a:r>
            <a:endParaRPr lang="zh-TW" altLang="en-US" dirty="0"/>
          </a:p>
        </p:txBody>
      </p:sp>
      <p:sp>
        <p:nvSpPr>
          <p:cNvPr id="4" name="投影片編號版面配置區 3">
            <a:extLst>
              <a:ext uri="{FF2B5EF4-FFF2-40B4-BE49-F238E27FC236}">
                <a16:creationId xmlns:a16="http://schemas.microsoft.com/office/drawing/2014/main" id="{898D3700-9F1D-4A58-A6E0-9003ABB11EA8}"/>
              </a:ext>
            </a:extLst>
          </p:cNvPr>
          <p:cNvSpPr>
            <a:spLocks noGrp="1"/>
          </p:cNvSpPr>
          <p:nvPr>
            <p:ph type="sldNum" sz="quarter" idx="12"/>
          </p:nvPr>
        </p:nvSpPr>
        <p:spPr/>
        <p:txBody>
          <a:bodyPr/>
          <a:lstStyle/>
          <a:p>
            <a:fld id="{5441CF7D-AAC9-44DB-8537-A180797F7800}" type="slidenum">
              <a:rPr lang="zh-TW" altLang="en-US" smtClean="0"/>
              <a:pPr/>
              <a:t>16</a:t>
            </a:fld>
            <a:endParaRPr lang="zh-TW" altLang="en-US" dirty="0"/>
          </a:p>
        </p:txBody>
      </p:sp>
      <p:sp>
        <p:nvSpPr>
          <p:cNvPr id="28" name="矩形 27"/>
          <p:cNvSpPr/>
          <p:nvPr/>
        </p:nvSpPr>
        <p:spPr>
          <a:xfrm>
            <a:off x="628650" y="1200648"/>
            <a:ext cx="8023644" cy="830997"/>
          </a:xfrm>
          <a:prstGeom prst="rect">
            <a:avLst/>
          </a:prstGeom>
        </p:spPr>
        <p:txBody>
          <a:bodyPr wrap="square">
            <a:spAutoFit/>
          </a:bodyPr>
          <a:lstStyle/>
          <a:p>
            <a:r>
              <a:rPr lang="zh-TW" altLang="en-US" sz="2400" b="1" spc="-100" dirty="0" smtClean="0">
                <a:latin typeface="微軟正黑體" panose="020B0604030504040204" pitchFamily="34" charset="-120"/>
                <a:ea typeface="微軟正黑體" panose="020B0604030504040204" pitchFamily="34" charset="-120"/>
                <a:cs typeface="Mangal" panose="02040503050203030202" pitchFamily="18" charset="0"/>
              </a:rPr>
              <a:t>期貨</a:t>
            </a:r>
            <a:r>
              <a:rPr lang="zh-TW" altLang="en-US" sz="2400" b="1" spc="-100" dirty="0">
                <a:latin typeface="微軟正黑體" panose="020B0604030504040204" pitchFamily="34" charset="-120"/>
                <a:ea typeface="微軟正黑體" panose="020B0604030504040204" pitchFamily="34" charset="-120"/>
                <a:cs typeface="Mangal" panose="02040503050203030202" pitchFamily="18" charset="0"/>
              </a:rPr>
              <a:t>市場重要交易</a:t>
            </a:r>
            <a:r>
              <a:rPr lang="zh-TW" altLang="en-US" sz="2400" b="1" spc="-100" dirty="0" smtClean="0">
                <a:latin typeface="微軟正黑體" panose="020B0604030504040204" pitchFamily="34" charset="-120"/>
                <a:ea typeface="微軟正黑體" panose="020B0604030504040204" pitchFamily="34" charset="-120"/>
                <a:cs typeface="Mangal" panose="02040503050203030202" pitchFamily="18" charset="0"/>
              </a:rPr>
              <a:t>資訊，商業及學術研究上均</a:t>
            </a:r>
            <a:r>
              <a:rPr lang="zh-TW" altLang="en-US" sz="2400" b="1" spc="-100" dirty="0">
                <a:latin typeface="微軟正黑體" panose="020B0604030504040204" pitchFamily="34" charset="-120"/>
                <a:ea typeface="微軟正黑體" panose="020B0604030504040204" pitchFamily="34" charset="-120"/>
                <a:cs typeface="Mangal" panose="02040503050203030202" pitchFamily="18" charset="0"/>
              </a:rPr>
              <a:t>有</a:t>
            </a:r>
            <a:r>
              <a:rPr lang="zh-TW" altLang="en-US" sz="2400" b="1" spc="-100" dirty="0" smtClean="0">
                <a:latin typeface="微軟正黑體" panose="020B0604030504040204" pitchFamily="34" charset="-120"/>
                <a:ea typeface="微軟正黑體" panose="020B0604030504040204" pitchFamily="34" charset="-120"/>
                <a:cs typeface="Mangal" panose="02040503050203030202" pitchFamily="18" charset="0"/>
              </a:rPr>
              <a:t>多元</a:t>
            </a:r>
            <a:endParaRPr lang="en-US" altLang="zh-TW" sz="2400" b="1" spc="-100" dirty="0" smtClean="0">
              <a:latin typeface="微軟正黑體" panose="020B0604030504040204" pitchFamily="34" charset="-120"/>
              <a:ea typeface="微軟正黑體" panose="020B0604030504040204" pitchFamily="34" charset="-120"/>
              <a:cs typeface="Mangal" panose="02040503050203030202" pitchFamily="18" charset="0"/>
            </a:endParaRPr>
          </a:p>
          <a:p>
            <a:r>
              <a:rPr lang="zh-TW" altLang="en-US" sz="2400" b="1" spc="-100" dirty="0" smtClean="0">
                <a:latin typeface="微軟正黑體" panose="020B0604030504040204" pitchFamily="34" charset="-120"/>
                <a:ea typeface="微軟正黑體" panose="020B0604030504040204" pitchFamily="34" charset="-120"/>
                <a:cs typeface="Mangal" panose="02040503050203030202" pitchFamily="18" charset="0"/>
              </a:rPr>
              <a:t>應用案例</a:t>
            </a:r>
            <a:endParaRPr lang="zh-TW" altLang="en-US" sz="2400" b="1" spc="-100" dirty="0">
              <a:latin typeface="微軟正黑體" panose="020B0604030504040204" pitchFamily="34" charset="-120"/>
              <a:ea typeface="微軟正黑體" panose="020B0604030504040204" pitchFamily="34" charset="-120"/>
            </a:endParaRPr>
          </a:p>
        </p:txBody>
      </p:sp>
      <p:sp>
        <p:nvSpPr>
          <p:cNvPr id="5" name="矩形 4"/>
          <p:cNvSpPr/>
          <p:nvPr/>
        </p:nvSpPr>
        <p:spPr>
          <a:xfrm>
            <a:off x="5250375" y="2425788"/>
            <a:ext cx="3503403" cy="1292662"/>
          </a:xfrm>
          <a:prstGeom prst="rect">
            <a:avLst/>
          </a:prstGeom>
        </p:spPr>
        <p:txBody>
          <a:bodyPr wrap="square">
            <a:spAutoFit/>
          </a:bodyPr>
          <a:lstStyle/>
          <a:p>
            <a:pPr>
              <a:lnSpc>
                <a:spcPct val="150000"/>
              </a:lnSpc>
            </a:pPr>
            <a:r>
              <a:rPr lang="zh-TW" altLang="en-US" sz="2800" b="1" dirty="0">
                <a:solidFill>
                  <a:srgbClr val="0070C0"/>
                </a:solidFill>
                <a:latin typeface="微軟正黑體" panose="020B0604030504040204" pitchFamily="34" charset="-120"/>
                <a:ea typeface="微軟正黑體" panose="020B0604030504040204" pitchFamily="34" charset="-120"/>
              </a:rPr>
              <a:t>學術應用案例</a:t>
            </a:r>
            <a:endParaRPr lang="en-US" altLang="zh-TW" sz="2800" b="1" dirty="0">
              <a:solidFill>
                <a:srgbClr val="0070C0"/>
              </a:solidFill>
              <a:latin typeface="微軟正黑體" panose="020B0604030504040204" pitchFamily="34" charset="-120"/>
              <a:ea typeface="微軟正黑體" panose="020B0604030504040204" pitchFamily="34" charset="-120"/>
            </a:endParaRPr>
          </a:p>
          <a:p>
            <a:pPr>
              <a:lnSpc>
                <a:spcPct val="150000"/>
              </a:lnSpc>
            </a:pPr>
            <a:r>
              <a:rPr lang="zh-TW" altLang="en-US" sz="2400" b="1" dirty="0" smtClean="0">
                <a:latin typeface="微軟正黑體" panose="020B0604030504040204" pitchFamily="34" charset="-120"/>
                <a:ea typeface="微軟正黑體" panose="020B0604030504040204" pitchFamily="34" charset="-120"/>
              </a:rPr>
              <a:t>國內碩博士論文</a:t>
            </a:r>
            <a:endParaRPr lang="en-US" altLang="zh-TW" sz="2400" b="1" dirty="0" smtClean="0">
              <a:latin typeface="微軟正黑體" panose="020B0604030504040204" pitchFamily="34" charset="-120"/>
              <a:ea typeface="微軟正黑體" panose="020B0604030504040204" pitchFamily="34" charset="-120"/>
            </a:endParaRPr>
          </a:p>
        </p:txBody>
      </p:sp>
      <p:grpSp>
        <p:nvGrpSpPr>
          <p:cNvPr id="18" name="群組 17"/>
          <p:cNvGrpSpPr/>
          <p:nvPr/>
        </p:nvGrpSpPr>
        <p:grpSpPr>
          <a:xfrm>
            <a:off x="681721" y="4353899"/>
            <a:ext cx="336222" cy="336222"/>
            <a:chOff x="5065025" y="2666080"/>
            <a:chExt cx="504000" cy="504000"/>
          </a:xfrm>
        </p:grpSpPr>
        <p:sp>
          <p:nvSpPr>
            <p:cNvPr id="19" name="橢圓 18"/>
            <p:cNvSpPr/>
            <p:nvPr/>
          </p:nvSpPr>
          <p:spPr>
            <a:xfrm>
              <a:off x="5065025" y="2666080"/>
              <a:ext cx="504000" cy="504000"/>
            </a:xfrm>
            <a:prstGeom prst="ellipse">
              <a:avLst/>
            </a:prstGeom>
            <a:solidFill>
              <a:srgbClr val="FFC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20" name="L-圖案 19"/>
            <p:cNvSpPr/>
            <p:nvPr/>
          </p:nvSpPr>
          <p:spPr>
            <a:xfrm rot="18694358">
              <a:off x="5190181" y="2817492"/>
              <a:ext cx="269823" cy="195279"/>
            </a:xfrm>
            <a:prstGeom prst="corner">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dirty="0" smtClean="0">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21" name="群組 20"/>
          <p:cNvGrpSpPr/>
          <p:nvPr/>
        </p:nvGrpSpPr>
        <p:grpSpPr>
          <a:xfrm>
            <a:off x="681721" y="3259208"/>
            <a:ext cx="336222" cy="367809"/>
            <a:chOff x="5065025" y="2666080"/>
            <a:chExt cx="504000" cy="504000"/>
          </a:xfrm>
        </p:grpSpPr>
        <p:sp>
          <p:nvSpPr>
            <p:cNvPr id="22" name="橢圓 21"/>
            <p:cNvSpPr/>
            <p:nvPr/>
          </p:nvSpPr>
          <p:spPr>
            <a:xfrm>
              <a:off x="5065025" y="2666080"/>
              <a:ext cx="504000" cy="504000"/>
            </a:xfrm>
            <a:prstGeom prst="ellipse">
              <a:avLst/>
            </a:prstGeom>
            <a:solidFill>
              <a:srgbClr val="FFC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23" name="L-圖案 22"/>
            <p:cNvSpPr/>
            <p:nvPr/>
          </p:nvSpPr>
          <p:spPr>
            <a:xfrm rot="18694358">
              <a:off x="5190181" y="2817492"/>
              <a:ext cx="269823" cy="195279"/>
            </a:xfrm>
            <a:prstGeom prst="corner">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dirty="0" smtClean="0">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24" name="群組 23"/>
          <p:cNvGrpSpPr/>
          <p:nvPr/>
        </p:nvGrpSpPr>
        <p:grpSpPr>
          <a:xfrm>
            <a:off x="681721" y="3800323"/>
            <a:ext cx="336222" cy="336222"/>
            <a:chOff x="5065025" y="2666080"/>
            <a:chExt cx="504000" cy="504000"/>
          </a:xfrm>
        </p:grpSpPr>
        <p:sp>
          <p:nvSpPr>
            <p:cNvPr id="25" name="橢圓 24"/>
            <p:cNvSpPr/>
            <p:nvPr/>
          </p:nvSpPr>
          <p:spPr>
            <a:xfrm>
              <a:off x="5065025" y="2666080"/>
              <a:ext cx="504000" cy="504000"/>
            </a:xfrm>
            <a:prstGeom prst="ellipse">
              <a:avLst/>
            </a:prstGeom>
            <a:solidFill>
              <a:srgbClr val="FFC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26" name="L-圖案 25"/>
            <p:cNvSpPr/>
            <p:nvPr/>
          </p:nvSpPr>
          <p:spPr>
            <a:xfrm rot="18694358">
              <a:off x="5190181" y="2817492"/>
              <a:ext cx="269823" cy="195279"/>
            </a:xfrm>
            <a:prstGeom prst="corner">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dirty="0" smtClean="0">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17" name="矩形 16"/>
          <p:cNvSpPr/>
          <p:nvPr/>
        </p:nvSpPr>
        <p:spPr>
          <a:xfrm>
            <a:off x="1068597" y="2425788"/>
            <a:ext cx="4340165" cy="3693319"/>
          </a:xfrm>
          <a:prstGeom prst="rect">
            <a:avLst/>
          </a:prstGeom>
        </p:spPr>
        <p:txBody>
          <a:bodyPr wrap="square">
            <a:spAutoFit/>
          </a:bodyPr>
          <a:lstStyle/>
          <a:p>
            <a:pPr>
              <a:lnSpc>
                <a:spcPct val="150000"/>
              </a:lnSpc>
            </a:pPr>
            <a:r>
              <a:rPr lang="zh-TW" altLang="en-US" sz="2800" b="1" dirty="0" smtClean="0">
                <a:solidFill>
                  <a:srgbClr val="0070C0"/>
                </a:solidFill>
                <a:latin typeface="微軟正黑體" panose="020B0604030504040204" pitchFamily="34" charset="-120"/>
                <a:ea typeface="微軟正黑體" panose="020B0604030504040204" pitchFamily="34" charset="-120"/>
              </a:rPr>
              <a:t>商業應用案例</a:t>
            </a:r>
            <a:endParaRPr lang="en-US" altLang="zh-TW" sz="2800" b="1" dirty="0" smtClean="0">
              <a:solidFill>
                <a:srgbClr val="0070C0"/>
              </a:solidFill>
              <a:latin typeface="微軟正黑體" panose="020B0604030504040204" pitchFamily="34" charset="-120"/>
              <a:ea typeface="微軟正黑體" panose="020B0604030504040204" pitchFamily="34" charset="-120"/>
            </a:endParaRPr>
          </a:p>
          <a:p>
            <a:pPr>
              <a:lnSpc>
                <a:spcPct val="150000"/>
              </a:lnSpc>
            </a:pPr>
            <a:r>
              <a:rPr lang="zh-TW" altLang="zh-TW" sz="2400" b="1" dirty="0" smtClean="0">
                <a:latin typeface="微軟正黑體" panose="020B0604030504040204" pitchFamily="34" charset="-120"/>
                <a:ea typeface="微軟正黑體" panose="020B0604030504040204" pitchFamily="34" charset="-120"/>
              </a:rPr>
              <a:t>三</a:t>
            </a:r>
            <a:r>
              <a:rPr lang="zh-TW" altLang="zh-TW" sz="2400" b="1" dirty="0">
                <a:latin typeface="微軟正黑體" panose="020B0604030504040204" pitchFamily="34" charset="-120"/>
                <a:ea typeface="微軟正黑體" panose="020B0604030504040204" pitchFamily="34" charset="-120"/>
              </a:rPr>
              <a:t>竹股市</a:t>
            </a:r>
            <a:r>
              <a:rPr lang="en-US" altLang="zh-TW" sz="2400" b="1" dirty="0" smtClean="0">
                <a:latin typeface="微軟正黑體" panose="020B0604030504040204" pitchFamily="34" charset="-120"/>
                <a:ea typeface="微軟正黑體" panose="020B0604030504040204" pitchFamily="34" charset="-120"/>
              </a:rPr>
              <a:t>APP</a:t>
            </a:r>
          </a:p>
          <a:p>
            <a:pPr>
              <a:lnSpc>
                <a:spcPct val="150000"/>
              </a:lnSpc>
            </a:pPr>
            <a:r>
              <a:rPr lang="en-US" altLang="zh-TW" sz="2400" b="1" dirty="0">
                <a:latin typeface="微軟正黑體" panose="020B0604030504040204" pitchFamily="34" charset="-120"/>
                <a:ea typeface="微軟正黑體" panose="020B0604030504040204" pitchFamily="34" charset="-120"/>
              </a:rPr>
              <a:t>XQ</a:t>
            </a:r>
            <a:r>
              <a:rPr lang="zh-TW" altLang="zh-TW" sz="2400" b="1" dirty="0">
                <a:latin typeface="微軟正黑體" panose="020B0604030504040204" pitchFamily="34" charset="-120"/>
                <a:ea typeface="微軟正黑體" panose="020B0604030504040204" pitchFamily="34" charset="-120"/>
              </a:rPr>
              <a:t>全球贏家</a:t>
            </a:r>
            <a:r>
              <a:rPr lang="en-US" altLang="zh-TW" sz="2400" b="1" dirty="0" smtClean="0">
                <a:latin typeface="微軟正黑體" panose="020B0604030504040204" pitchFamily="34" charset="-120"/>
                <a:ea typeface="微軟正黑體" panose="020B0604030504040204" pitchFamily="34" charset="-120"/>
              </a:rPr>
              <a:t>APP</a:t>
            </a:r>
          </a:p>
          <a:p>
            <a:pPr>
              <a:lnSpc>
                <a:spcPct val="150000"/>
              </a:lnSpc>
            </a:pPr>
            <a:r>
              <a:rPr lang="en-US" altLang="zh-TW" sz="2400" b="1" dirty="0">
                <a:latin typeface="微軟正黑體" panose="020B0604030504040204" pitchFamily="34" charset="-120"/>
                <a:ea typeface="微軟正黑體" panose="020B0604030504040204" pitchFamily="34" charset="-120"/>
              </a:rPr>
              <a:t>Histock</a:t>
            </a:r>
            <a:r>
              <a:rPr lang="zh-TW" altLang="zh-TW" sz="2400" b="1" dirty="0">
                <a:latin typeface="微軟正黑體" panose="020B0604030504040204" pitchFamily="34" charset="-120"/>
                <a:ea typeface="微軟正黑體" panose="020B0604030504040204" pitchFamily="34" charset="-120"/>
              </a:rPr>
              <a:t>嗨投資</a:t>
            </a:r>
            <a:r>
              <a:rPr lang="zh-TW" altLang="zh-TW" sz="2400" b="1" dirty="0" smtClean="0">
                <a:latin typeface="微軟正黑體" panose="020B0604030504040204" pitchFamily="34" charset="-120"/>
                <a:ea typeface="微軟正黑體" panose="020B0604030504040204" pitchFamily="34" charset="-120"/>
              </a:rPr>
              <a:t>理財網站</a:t>
            </a:r>
            <a:endParaRPr lang="en-US" altLang="zh-TW" sz="2400" b="1" dirty="0" smtClean="0">
              <a:latin typeface="微軟正黑體" panose="020B0604030504040204" pitchFamily="34" charset="-120"/>
              <a:ea typeface="微軟正黑體" panose="020B0604030504040204" pitchFamily="34" charset="-120"/>
            </a:endParaRPr>
          </a:p>
          <a:p>
            <a:pPr>
              <a:lnSpc>
                <a:spcPct val="150000"/>
              </a:lnSpc>
            </a:pPr>
            <a:r>
              <a:rPr lang="en-US" altLang="zh-TW" sz="2400" b="1" dirty="0" smtClean="0">
                <a:latin typeface="微軟正黑體" panose="020B0604030504040204" pitchFamily="34" charset="-120"/>
                <a:ea typeface="微軟正黑體" panose="020B0604030504040204" pitchFamily="34" charset="-120"/>
              </a:rPr>
              <a:t>MultiCharts</a:t>
            </a:r>
            <a:r>
              <a:rPr lang="en-US" altLang="zh-TW" sz="2400" b="1" spc="-100" dirty="0">
                <a:latin typeface="微軟正黑體" panose="020B0604030504040204" pitchFamily="34" charset="-120"/>
                <a:ea typeface="微軟正黑體" panose="020B0604030504040204" pitchFamily="34" charset="-120"/>
              </a:rPr>
              <a:t>(</a:t>
            </a:r>
            <a:r>
              <a:rPr lang="zh-TW" altLang="en-US" sz="2400" b="1" spc="-100" dirty="0">
                <a:latin typeface="微軟正黑體" panose="020B0604030504040204" pitchFamily="34" charset="-120"/>
                <a:ea typeface="微軟正黑體" panose="020B0604030504040204" pitchFamily="34" charset="-120"/>
              </a:rPr>
              <a:t>程式交易軟體</a:t>
            </a:r>
            <a:r>
              <a:rPr lang="en-US" altLang="zh-TW" sz="2400" b="1" spc="-100" dirty="0">
                <a:latin typeface="微軟正黑體" panose="020B0604030504040204" pitchFamily="34" charset="-120"/>
                <a:ea typeface="微軟正黑體" panose="020B0604030504040204" pitchFamily="34" charset="-120"/>
              </a:rPr>
              <a:t>)</a:t>
            </a:r>
          </a:p>
          <a:p>
            <a:pPr>
              <a:lnSpc>
                <a:spcPct val="150000"/>
              </a:lnSpc>
            </a:pPr>
            <a:endParaRPr lang="zh-TW" altLang="en-US" sz="2800" b="1" dirty="0">
              <a:latin typeface="微軟正黑體" panose="020B0604030504040204" pitchFamily="34" charset="-120"/>
              <a:ea typeface="微軟正黑體" panose="020B0604030504040204" pitchFamily="34" charset="-120"/>
            </a:endParaRPr>
          </a:p>
        </p:txBody>
      </p:sp>
      <p:grpSp>
        <p:nvGrpSpPr>
          <p:cNvPr id="27" name="群組 26"/>
          <p:cNvGrpSpPr/>
          <p:nvPr/>
        </p:nvGrpSpPr>
        <p:grpSpPr>
          <a:xfrm>
            <a:off x="4863499" y="3257056"/>
            <a:ext cx="336222" cy="367809"/>
            <a:chOff x="5065025" y="2666080"/>
            <a:chExt cx="504000" cy="504000"/>
          </a:xfrm>
        </p:grpSpPr>
        <p:sp>
          <p:nvSpPr>
            <p:cNvPr id="29" name="橢圓 28"/>
            <p:cNvSpPr/>
            <p:nvPr/>
          </p:nvSpPr>
          <p:spPr>
            <a:xfrm>
              <a:off x="5065025" y="2666080"/>
              <a:ext cx="504000" cy="504000"/>
            </a:xfrm>
            <a:prstGeom prst="ellipse">
              <a:avLst/>
            </a:prstGeom>
            <a:solidFill>
              <a:srgbClr val="FFC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30" name="L-圖案 29"/>
            <p:cNvSpPr/>
            <p:nvPr/>
          </p:nvSpPr>
          <p:spPr>
            <a:xfrm rot="18694358">
              <a:off x="5190181" y="2817492"/>
              <a:ext cx="269823" cy="195279"/>
            </a:xfrm>
            <a:prstGeom prst="corner">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dirty="0" smtClean="0">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31" name="群組 30"/>
          <p:cNvGrpSpPr/>
          <p:nvPr/>
        </p:nvGrpSpPr>
        <p:grpSpPr>
          <a:xfrm>
            <a:off x="687854" y="4903038"/>
            <a:ext cx="336222" cy="336222"/>
            <a:chOff x="5065025" y="2666080"/>
            <a:chExt cx="504000" cy="504000"/>
          </a:xfrm>
        </p:grpSpPr>
        <p:sp>
          <p:nvSpPr>
            <p:cNvPr id="32" name="橢圓 31"/>
            <p:cNvSpPr/>
            <p:nvPr/>
          </p:nvSpPr>
          <p:spPr>
            <a:xfrm>
              <a:off x="5065025" y="2666080"/>
              <a:ext cx="504000" cy="504000"/>
            </a:xfrm>
            <a:prstGeom prst="ellipse">
              <a:avLst/>
            </a:prstGeom>
            <a:solidFill>
              <a:srgbClr val="FFC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33" name="L-圖案 32"/>
            <p:cNvSpPr/>
            <p:nvPr/>
          </p:nvSpPr>
          <p:spPr>
            <a:xfrm rot="18694358">
              <a:off x="5190181" y="2817492"/>
              <a:ext cx="269823" cy="195279"/>
            </a:xfrm>
            <a:prstGeom prst="corner">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dirty="0" smtClean="0">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34" name="群組 33"/>
          <p:cNvGrpSpPr/>
          <p:nvPr/>
        </p:nvGrpSpPr>
        <p:grpSpPr>
          <a:xfrm>
            <a:off x="3362115" y="2564639"/>
            <a:ext cx="526212" cy="550610"/>
            <a:chOff x="510618" y="3931790"/>
            <a:chExt cx="839533" cy="839533"/>
          </a:xfrm>
        </p:grpSpPr>
        <p:sp>
          <p:nvSpPr>
            <p:cNvPr id="35" name="橢圓 34"/>
            <p:cNvSpPr/>
            <p:nvPr/>
          </p:nvSpPr>
          <p:spPr>
            <a:xfrm>
              <a:off x="510618" y="3931790"/>
              <a:ext cx="839533" cy="83953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流程圖: 程序 35"/>
            <p:cNvSpPr/>
            <p:nvPr/>
          </p:nvSpPr>
          <p:spPr>
            <a:xfrm>
              <a:off x="660923" y="4386561"/>
              <a:ext cx="559411" cy="159726"/>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等腰三角形 36"/>
            <p:cNvSpPr/>
            <p:nvPr/>
          </p:nvSpPr>
          <p:spPr>
            <a:xfrm flipV="1">
              <a:off x="657336" y="4380378"/>
              <a:ext cx="557618" cy="115107"/>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等腰三角形 37"/>
            <p:cNvSpPr/>
            <p:nvPr/>
          </p:nvSpPr>
          <p:spPr>
            <a:xfrm flipV="1">
              <a:off x="660923" y="4325288"/>
              <a:ext cx="557618" cy="1151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圓角矩形 38"/>
            <p:cNvSpPr/>
            <p:nvPr/>
          </p:nvSpPr>
          <p:spPr>
            <a:xfrm>
              <a:off x="766850" y="4091913"/>
              <a:ext cx="327068" cy="1637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圓角矩形 39"/>
            <p:cNvSpPr/>
            <p:nvPr/>
          </p:nvSpPr>
          <p:spPr>
            <a:xfrm>
              <a:off x="807554" y="4125942"/>
              <a:ext cx="245659" cy="123009"/>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流程圖: 程序 40"/>
            <p:cNvSpPr/>
            <p:nvPr/>
          </p:nvSpPr>
          <p:spPr>
            <a:xfrm>
              <a:off x="657336" y="4199735"/>
              <a:ext cx="559411" cy="125553"/>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2" name="群組 41"/>
          <p:cNvGrpSpPr/>
          <p:nvPr/>
        </p:nvGrpSpPr>
        <p:grpSpPr>
          <a:xfrm>
            <a:off x="7547676" y="2564639"/>
            <a:ext cx="535278" cy="550610"/>
            <a:chOff x="510618" y="2126277"/>
            <a:chExt cx="839533" cy="839533"/>
          </a:xfrm>
        </p:grpSpPr>
        <p:sp>
          <p:nvSpPr>
            <p:cNvPr id="43" name="橢圓 42"/>
            <p:cNvSpPr/>
            <p:nvPr/>
          </p:nvSpPr>
          <p:spPr>
            <a:xfrm>
              <a:off x="510618" y="2126277"/>
              <a:ext cx="839533" cy="83953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4" name="群組 43"/>
            <p:cNvGrpSpPr/>
            <p:nvPr/>
          </p:nvGrpSpPr>
          <p:grpSpPr>
            <a:xfrm rot="1354233">
              <a:off x="739214" y="2235804"/>
              <a:ext cx="382339" cy="648379"/>
              <a:chOff x="6449802" y="2611403"/>
              <a:chExt cx="604853" cy="1025723"/>
            </a:xfrm>
          </p:grpSpPr>
          <p:sp>
            <p:nvSpPr>
              <p:cNvPr id="46" name="橢圓 45"/>
              <p:cNvSpPr/>
              <p:nvPr/>
            </p:nvSpPr>
            <p:spPr>
              <a:xfrm>
                <a:off x="6449802" y="2611403"/>
                <a:ext cx="604853" cy="6048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矩形 46"/>
              <p:cNvSpPr/>
              <p:nvPr/>
            </p:nvSpPr>
            <p:spPr>
              <a:xfrm>
                <a:off x="6714699" y="3159456"/>
                <a:ext cx="75062" cy="136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圓角矩形 47"/>
              <p:cNvSpPr/>
              <p:nvPr/>
            </p:nvSpPr>
            <p:spPr>
              <a:xfrm>
                <a:off x="6680579" y="3261813"/>
                <a:ext cx="143301" cy="3753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橢圓 48"/>
              <p:cNvSpPr/>
              <p:nvPr/>
            </p:nvSpPr>
            <p:spPr>
              <a:xfrm>
                <a:off x="6845420" y="2787132"/>
                <a:ext cx="95534" cy="9553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45" name="甜甜圈 44"/>
            <p:cNvSpPr/>
            <p:nvPr/>
          </p:nvSpPr>
          <p:spPr>
            <a:xfrm>
              <a:off x="812218" y="2268452"/>
              <a:ext cx="337417" cy="337417"/>
            </a:xfrm>
            <a:prstGeom prst="donut">
              <a:avLst>
                <a:gd name="adj" fmla="val 6101"/>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spTree>
    <p:extLst>
      <p:ext uri="{BB962C8B-B14F-4D97-AF65-F5344CB8AC3E}">
        <p14:creationId xmlns:p14="http://schemas.microsoft.com/office/powerpoint/2010/main" val="796898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6D7D500-6B01-43A5-AFFF-86FCB3F4F958}"/>
              </a:ext>
            </a:extLst>
          </p:cNvPr>
          <p:cNvSpPr>
            <a:spLocks noGrp="1"/>
          </p:cNvSpPr>
          <p:nvPr>
            <p:ph type="title"/>
          </p:nvPr>
        </p:nvSpPr>
        <p:spPr/>
        <p:txBody>
          <a:bodyPr>
            <a:normAutofit fontScale="90000"/>
          </a:bodyPr>
          <a:lstStyle/>
          <a:p>
            <a:pPr>
              <a:lnSpc>
                <a:spcPct val="150000"/>
              </a:lnSpc>
            </a:pPr>
            <a:r>
              <a:rPr lang="zh-TW" altLang="en-US" dirty="0"/>
              <a:t>三、</a:t>
            </a:r>
            <a:r>
              <a:rPr lang="zh-TW" altLang="zh-TW" dirty="0"/>
              <a:t>服務整合</a:t>
            </a:r>
            <a:r>
              <a:rPr lang="zh-TW" altLang="zh-TW" dirty="0" smtClean="0"/>
              <a:t>程度</a:t>
            </a:r>
            <a:r>
              <a:rPr lang="en-US" altLang="zh-TW" dirty="0" smtClean="0"/>
              <a:t>(</a:t>
            </a:r>
            <a:r>
              <a:rPr lang="zh-TW" altLang="en-US" dirty="0" smtClean="0"/>
              <a:t>續</a:t>
            </a:r>
            <a:r>
              <a:rPr lang="en-US" altLang="zh-TW" dirty="0" smtClean="0"/>
              <a:t>)</a:t>
            </a:r>
            <a:endParaRPr lang="zh-TW" altLang="en-US" dirty="0"/>
          </a:p>
        </p:txBody>
      </p:sp>
      <p:sp>
        <p:nvSpPr>
          <p:cNvPr id="4" name="投影片編號版面配置區 3">
            <a:extLst>
              <a:ext uri="{FF2B5EF4-FFF2-40B4-BE49-F238E27FC236}">
                <a16:creationId xmlns:a16="http://schemas.microsoft.com/office/drawing/2014/main" id="{898D3700-9F1D-4A58-A6E0-9003ABB11EA8}"/>
              </a:ext>
            </a:extLst>
          </p:cNvPr>
          <p:cNvSpPr>
            <a:spLocks noGrp="1"/>
          </p:cNvSpPr>
          <p:nvPr>
            <p:ph type="sldNum" sz="quarter" idx="12"/>
          </p:nvPr>
        </p:nvSpPr>
        <p:spPr/>
        <p:txBody>
          <a:bodyPr/>
          <a:lstStyle/>
          <a:p>
            <a:fld id="{5441CF7D-AAC9-44DB-8537-A180797F7800}" type="slidenum">
              <a:rPr lang="zh-TW" altLang="en-US" smtClean="0"/>
              <a:pPr/>
              <a:t>17</a:t>
            </a:fld>
            <a:endParaRPr lang="zh-TW" altLang="en-US"/>
          </a:p>
        </p:txBody>
      </p:sp>
      <p:sp>
        <p:nvSpPr>
          <p:cNvPr id="3" name="矩形 2"/>
          <p:cNvSpPr/>
          <p:nvPr/>
        </p:nvSpPr>
        <p:spPr>
          <a:xfrm>
            <a:off x="330094" y="958343"/>
            <a:ext cx="8483812" cy="1585049"/>
          </a:xfrm>
          <a:prstGeom prst="rect">
            <a:avLst/>
          </a:prstGeom>
        </p:spPr>
        <p:txBody>
          <a:bodyPr wrap="square">
            <a:spAutoFit/>
          </a:bodyPr>
          <a:lstStyle/>
          <a:p>
            <a:pPr algn="just"/>
            <a:r>
              <a:rPr lang="zh-TW" altLang="en-US" sz="2400" b="1" dirty="0" smtClean="0">
                <a:solidFill>
                  <a:srgbClr val="0070C0"/>
                </a:solidFill>
                <a:latin typeface="微軟正黑體" panose="020B0604030504040204" pitchFamily="34" charset="-120"/>
                <a:ea typeface="微軟正黑體" panose="020B0604030504040204" pitchFamily="34" charset="-120"/>
              </a:rPr>
              <a:t>商業應用</a:t>
            </a:r>
            <a:endParaRPr lang="en-US" altLang="zh-TW" sz="2400" b="1" dirty="0">
              <a:solidFill>
                <a:srgbClr val="0070C0"/>
              </a:solidFill>
              <a:latin typeface="微軟正黑體" panose="020B0604030504040204" pitchFamily="34" charset="-120"/>
              <a:ea typeface="微軟正黑體" panose="020B0604030504040204" pitchFamily="34" charset="-120"/>
            </a:endParaRPr>
          </a:p>
          <a:p>
            <a:pPr algn="just">
              <a:spcBef>
                <a:spcPts val="600"/>
              </a:spcBef>
            </a:pPr>
            <a:r>
              <a:rPr lang="en-US" altLang="zh-TW" sz="1700" b="1" spc="-100" dirty="0">
                <a:latin typeface="微軟正黑體" panose="020B0604030504040204" pitchFamily="34" charset="-120"/>
                <a:ea typeface="微軟正黑體" panose="020B0604030504040204" pitchFamily="34" charset="-120"/>
              </a:rPr>
              <a:t>(</a:t>
            </a:r>
            <a:r>
              <a:rPr lang="zh-TW" altLang="en-US" sz="1700" b="1" spc="-100" dirty="0">
                <a:latin typeface="微軟正黑體" panose="020B0604030504040204" pitchFamily="34" charset="-120"/>
                <a:ea typeface="微軟正黑體" panose="020B0604030504040204" pitchFamily="34" charset="-120"/>
              </a:rPr>
              <a:t>一</a:t>
            </a:r>
            <a:r>
              <a:rPr lang="en-US" altLang="zh-TW" sz="1700" b="1" spc="-100" dirty="0">
                <a:latin typeface="微軟正黑體" panose="020B0604030504040204" pitchFamily="34" charset="-120"/>
                <a:ea typeface="微軟正黑體" panose="020B0604030504040204" pitchFamily="34" charset="-120"/>
              </a:rPr>
              <a:t>)</a:t>
            </a:r>
            <a:r>
              <a:rPr lang="zh-TW" altLang="en-US" sz="1700" b="1" spc="-100" dirty="0">
                <a:latin typeface="微軟正黑體" panose="020B0604030504040204" pitchFamily="34" charset="-120"/>
                <a:ea typeface="微軟正黑體" panose="020B0604030504040204" pitchFamily="34" charset="-120"/>
              </a:rPr>
              <a:t>三竹股市</a:t>
            </a:r>
            <a:r>
              <a:rPr lang="en-US" altLang="zh-TW" sz="1700" b="1" spc="-100" dirty="0" smtClean="0">
                <a:latin typeface="微軟正黑體" panose="020B0604030504040204" pitchFamily="34" charset="-120"/>
                <a:ea typeface="微軟正黑體" panose="020B0604030504040204" pitchFamily="34" charset="-120"/>
              </a:rPr>
              <a:t>APP</a:t>
            </a:r>
          </a:p>
          <a:p>
            <a:pPr marL="361950" algn="just"/>
            <a:r>
              <a:rPr lang="zh-TW" altLang="zh-TW" sz="1700" b="1" spc="-100" dirty="0" smtClean="0">
                <a:latin typeface="微軟正黑體" panose="020B0604030504040204" pitchFamily="34" charset="-120"/>
                <a:ea typeface="微軟正黑體" panose="020B0604030504040204" pitchFamily="34" charset="-120"/>
              </a:rPr>
              <a:t>提供</a:t>
            </a:r>
            <a:r>
              <a:rPr lang="zh-TW" altLang="zh-TW" sz="1700" b="1" spc="-100" dirty="0">
                <a:latin typeface="微軟正黑體" panose="020B0604030504040204" pitchFamily="34" charset="-120"/>
                <a:ea typeface="微軟正黑體" panose="020B0604030504040204" pitchFamily="34" charset="-120"/>
              </a:rPr>
              <a:t>使用者數據加值服務，包含</a:t>
            </a:r>
            <a:r>
              <a:rPr lang="zh-TW" altLang="zh-TW" sz="1700" b="1" spc="-100" dirty="0" smtClean="0">
                <a:latin typeface="微軟正黑體" panose="020B0604030504040204" pitchFamily="34" charset="-120"/>
                <a:ea typeface="微軟正黑體" panose="020B0604030504040204" pitchFamily="34" charset="-120"/>
              </a:rPr>
              <a:t>期貨及</a:t>
            </a:r>
            <a:r>
              <a:rPr lang="zh-TW" altLang="zh-TW" sz="1700" b="1" spc="-100" dirty="0">
                <a:latin typeface="微軟正黑體" panose="020B0604030504040204" pitchFamily="34" charset="-120"/>
                <a:ea typeface="微軟正黑體" panose="020B0604030504040204" pitchFamily="34" charset="-120"/>
              </a:rPr>
              <a:t>選擇權每日交易行情、三大法人交易資訊、大額交易人未沖銷部位及臺指選擇權</a:t>
            </a:r>
            <a:r>
              <a:rPr lang="en-US" altLang="zh-TW" sz="1700" b="1" spc="-100" dirty="0">
                <a:latin typeface="微軟正黑體" panose="020B0604030504040204" pitchFamily="34" charset="-120"/>
                <a:ea typeface="微軟正黑體" panose="020B0604030504040204" pitchFamily="34" charset="-120"/>
              </a:rPr>
              <a:t>Put/Call</a:t>
            </a:r>
            <a:r>
              <a:rPr lang="zh-TW" altLang="zh-TW" sz="1700" b="1" spc="-100" dirty="0" smtClean="0">
                <a:latin typeface="微軟正黑體" panose="020B0604030504040204" pitchFamily="34" charset="-120"/>
                <a:ea typeface="微軟正黑體" panose="020B0604030504040204" pitchFamily="34" charset="-120"/>
              </a:rPr>
              <a:t>比，</a:t>
            </a:r>
            <a:r>
              <a:rPr lang="zh-TW" altLang="zh-TW" sz="1700" b="1" spc="-100" dirty="0">
                <a:latin typeface="微軟正黑體" panose="020B0604030504040204" pitchFamily="34" charset="-120"/>
                <a:ea typeface="微軟正黑體" panose="020B0604030504040204" pitchFamily="34" charset="-120"/>
              </a:rPr>
              <a:t>將繁雜之數據資料以智能化服務、視覺化介面呈現為易讀易懂之資訊</a:t>
            </a:r>
            <a:r>
              <a:rPr lang="zh-TW" altLang="zh-TW" sz="1700" b="1" spc="-100" dirty="0" smtClean="0">
                <a:latin typeface="微軟正黑體" panose="020B0604030504040204" pitchFamily="34" charset="-120"/>
                <a:ea typeface="微軟正黑體" panose="020B0604030504040204" pitchFamily="34" charset="-120"/>
              </a:rPr>
              <a:t>，協助</a:t>
            </a:r>
            <a:r>
              <a:rPr lang="zh-TW" altLang="zh-TW" sz="1700" b="1" spc="-100" dirty="0">
                <a:latin typeface="微軟正黑體" panose="020B0604030504040204" pitchFamily="34" charset="-120"/>
                <a:ea typeface="微軟正黑體" panose="020B0604030504040204" pitchFamily="34" charset="-120"/>
              </a:rPr>
              <a:t>交易人做出交易決策</a:t>
            </a:r>
            <a:endParaRPr lang="zh-TW" altLang="en-US" sz="1700" b="1" spc="-100" dirty="0">
              <a:latin typeface="微軟正黑體" panose="020B0604030504040204" pitchFamily="34" charset="-120"/>
              <a:ea typeface="微軟正黑體" panose="020B0604030504040204" pitchFamily="34" charset="-120"/>
            </a:endParaRPr>
          </a:p>
        </p:txBody>
      </p:sp>
      <p:sp>
        <p:nvSpPr>
          <p:cNvPr id="5" name="矩形 4"/>
          <p:cNvSpPr/>
          <p:nvPr/>
        </p:nvSpPr>
        <p:spPr>
          <a:xfrm>
            <a:off x="834842" y="2666896"/>
            <a:ext cx="2414419" cy="338554"/>
          </a:xfrm>
          <a:prstGeom prst="rect">
            <a:avLst/>
          </a:prstGeom>
        </p:spPr>
        <p:txBody>
          <a:bodyPr wrap="square">
            <a:spAutoFit/>
          </a:bodyPr>
          <a:lstStyle/>
          <a:p>
            <a:pPr algn="just"/>
            <a:r>
              <a:rPr lang="zh-TW" altLang="en-US" sz="1600" b="1" dirty="0" smtClean="0">
                <a:solidFill>
                  <a:srgbClr val="0070C0"/>
                </a:solidFill>
                <a:latin typeface="微軟正黑體" panose="020B0604030504040204" pitchFamily="34" charset="-120"/>
                <a:ea typeface="微軟正黑體" panose="020B0604030504040204" pitchFamily="34" charset="-120"/>
                <a:cs typeface="Mangal" panose="02040503050203030202" pitchFamily="18" charset="0"/>
              </a:rPr>
              <a:t>期貨</a:t>
            </a:r>
            <a:r>
              <a:rPr lang="en-US" altLang="zh-TW" sz="1600" b="1" dirty="0" smtClean="0">
                <a:solidFill>
                  <a:srgbClr val="0070C0"/>
                </a:solidFill>
                <a:latin typeface="微軟正黑體" panose="020B0604030504040204" pitchFamily="34" charset="-120"/>
                <a:ea typeface="微軟正黑體" panose="020B0604030504040204" pitchFamily="34" charset="-120"/>
                <a:cs typeface="Mangal" panose="02040503050203030202" pitchFamily="18" charset="0"/>
              </a:rPr>
              <a:t>-</a:t>
            </a:r>
            <a:r>
              <a:rPr lang="zh-TW" altLang="en-US" sz="1600" b="1" dirty="0" smtClean="0">
                <a:solidFill>
                  <a:srgbClr val="0070C0"/>
                </a:solidFill>
                <a:latin typeface="微軟正黑體" panose="020B0604030504040204" pitchFamily="34" charset="-120"/>
                <a:ea typeface="微軟正黑體" panose="020B0604030504040204" pitchFamily="34" charset="-120"/>
                <a:cs typeface="Mangal" panose="02040503050203030202" pitchFamily="18" charset="0"/>
              </a:rPr>
              <a:t>三大法人交易資訊</a:t>
            </a:r>
            <a:endParaRPr lang="zh-TW" altLang="en-US" sz="1600" b="1" dirty="0">
              <a:solidFill>
                <a:srgbClr val="0070C0"/>
              </a:solidFill>
              <a:latin typeface="微軟正黑體" panose="020B0604030504040204" pitchFamily="34" charset="-120"/>
              <a:ea typeface="微軟正黑體" panose="020B0604030504040204" pitchFamily="34" charset="-120"/>
            </a:endParaRPr>
          </a:p>
        </p:txBody>
      </p:sp>
      <p:sp>
        <p:nvSpPr>
          <p:cNvPr id="24" name="文字方塊 23"/>
          <p:cNvSpPr txBox="1"/>
          <p:nvPr/>
        </p:nvSpPr>
        <p:spPr>
          <a:xfrm>
            <a:off x="3368164" y="2467658"/>
            <a:ext cx="528389" cy="646331"/>
          </a:xfrm>
          <a:prstGeom prst="rect">
            <a:avLst/>
          </a:prstGeom>
          <a:noFill/>
        </p:spPr>
        <p:txBody>
          <a:bodyPr wrap="square" rtlCol="0">
            <a:spAutoFit/>
          </a:bodyPr>
          <a:lstStyle/>
          <a:p>
            <a:r>
              <a:rPr lang="en-US" altLang="zh-TW" sz="3600" b="1" dirty="0">
                <a:solidFill>
                  <a:srgbClr val="FFCB05"/>
                </a:solidFill>
                <a:latin typeface="Arial" panose="020B0604020202020204" pitchFamily="34" charset="0"/>
                <a:cs typeface="Arial" panose="020B0604020202020204" pitchFamily="34" charset="0"/>
              </a:rPr>
              <a:t>2</a:t>
            </a:r>
            <a:endParaRPr lang="zh-TW" altLang="en-US" sz="3600" b="1" dirty="0">
              <a:solidFill>
                <a:srgbClr val="FFCB05"/>
              </a:solidFill>
              <a:latin typeface="Arial" panose="020B0604020202020204" pitchFamily="34" charset="0"/>
              <a:cs typeface="Arial" panose="020B0604020202020204" pitchFamily="34" charset="0"/>
            </a:endParaRPr>
          </a:p>
        </p:txBody>
      </p:sp>
      <p:sp>
        <p:nvSpPr>
          <p:cNvPr id="26" name="文字方塊 25"/>
          <p:cNvSpPr txBox="1"/>
          <p:nvPr/>
        </p:nvSpPr>
        <p:spPr>
          <a:xfrm>
            <a:off x="559650" y="2467658"/>
            <a:ext cx="528389" cy="646331"/>
          </a:xfrm>
          <a:prstGeom prst="rect">
            <a:avLst/>
          </a:prstGeom>
          <a:noFill/>
        </p:spPr>
        <p:txBody>
          <a:bodyPr wrap="square" rtlCol="0">
            <a:spAutoFit/>
          </a:bodyPr>
          <a:lstStyle/>
          <a:p>
            <a:r>
              <a:rPr lang="en-US" altLang="zh-TW" sz="3600" b="1" dirty="0" smtClean="0">
                <a:solidFill>
                  <a:srgbClr val="FFCB05"/>
                </a:solidFill>
                <a:latin typeface="Arial" panose="020B0604020202020204" pitchFamily="34" charset="0"/>
                <a:cs typeface="Arial" panose="020B0604020202020204" pitchFamily="34" charset="0"/>
              </a:rPr>
              <a:t>1</a:t>
            </a:r>
            <a:endParaRPr lang="zh-TW" altLang="en-US" sz="3600" b="1" dirty="0">
              <a:solidFill>
                <a:srgbClr val="FFCB05"/>
              </a:solidFill>
              <a:latin typeface="Arial" panose="020B0604020202020204" pitchFamily="34" charset="0"/>
              <a:cs typeface="Arial" panose="020B0604020202020204" pitchFamily="34" charset="0"/>
            </a:endParaRPr>
          </a:p>
        </p:txBody>
      </p:sp>
      <p:pic>
        <p:nvPicPr>
          <p:cNvPr id="1026" name="Picture 2" descr="Screenshot_20191218-101518"/>
          <p:cNvPicPr>
            <a:picLocks noChangeAspect="1" noChangeArrowheads="1"/>
          </p:cNvPicPr>
          <p:nvPr/>
        </p:nvPicPr>
        <p:blipFill>
          <a:blip r:embed="rId2" cstate="hqprint">
            <a:extLst>
              <a:ext uri="{28A0092B-C50C-407E-A947-70E740481C1C}">
                <a14:useLocalDpi xmlns:a14="http://schemas.microsoft.com/office/drawing/2010/main" val="0"/>
              </a:ext>
            </a:extLst>
          </a:blip>
          <a:srcRect t="3731"/>
          <a:stretch>
            <a:fillRect/>
          </a:stretch>
        </p:blipFill>
        <p:spPr bwMode="auto">
          <a:xfrm>
            <a:off x="662587" y="3040509"/>
            <a:ext cx="2442195" cy="31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creenshot_20191218-101537"/>
          <p:cNvPicPr>
            <a:picLocks noChangeAspect="1" noChangeArrowheads="1"/>
          </p:cNvPicPr>
          <p:nvPr/>
        </p:nvPicPr>
        <p:blipFill>
          <a:blip r:embed="rId3" cstate="hqprint">
            <a:extLst>
              <a:ext uri="{28A0092B-C50C-407E-A947-70E740481C1C}">
                <a14:useLocalDpi xmlns:a14="http://schemas.microsoft.com/office/drawing/2010/main" val="0"/>
              </a:ext>
            </a:extLst>
          </a:blip>
          <a:srcRect t="4074"/>
          <a:stretch>
            <a:fillRect/>
          </a:stretch>
        </p:blipFill>
        <p:spPr bwMode="auto">
          <a:xfrm>
            <a:off x="3362028" y="3040509"/>
            <a:ext cx="2359998" cy="310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p:nvPr/>
        </p:nvSpPr>
        <p:spPr>
          <a:xfrm>
            <a:off x="3753878" y="2498435"/>
            <a:ext cx="2414419" cy="584775"/>
          </a:xfrm>
          <a:prstGeom prst="rect">
            <a:avLst/>
          </a:prstGeom>
        </p:spPr>
        <p:txBody>
          <a:bodyPr wrap="square">
            <a:spAutoFit/>
          </a:bodyPr>
          <a:lstStyle/>
          <a:p>
            <a:pPr algn="just"/>
            <a:r>
              <a:rPr lang="zh-TW" altLang="en-US" sz="1600" b="1" dirty="0" smtClean="0">
                <a:solidFill>
                  <a:srgbClr val="0070C0"/>
                </a:solidFill>
                <a:latin typeface="微軟正黑體" panose="020B0604030504040204" pitchFamily="34" charset="-120"/>
                <a:ea typeface="微軟正黑體" panose="020B0604030504040204" pitchFamily="34" charset="-120"/>
                <a:cs typeface="Mangal" panose="02040503050203030202" pitchFamily="18" charset="0"/>
              </a:rPr>
              <a:t>期貨</a:t>
            </a:r>
            <a:r>
              <a:rPr lang="en-US" altLang="zh-TW" sz="1600" b="1" dirty="0" smtClean="0">
                <a:solidFill>
                  <a:srgbClr val="0070C0"/>
                </a:solidFill>
                <a:latin typeface="微軟正黑體" panose="020B0604030504040204" pitchFamily="34" charset="-120"/>
                <a:ea typeface="微軟正黑體" panose="020B0604030504040204" pitchFamily="34" charset="-120"/>
                <a:cs typeface="Mangal" panose="02040503050203030202" pitchFamily="18" charset="0"/>
              </a:rPr>
              <a:t>-</a:t>
            </a:r>
            <a:r>
              <a:rPr lang="zh-TW" altLang="en-US" sz="1600" b="1" dirty="0" smtClean="0">
                <a:solidFill>
                  <a:srgbClr val="0070C0"/>
                </a:solidFill>
                <a:latin typeface="微軟正黑體" panose="020B0604030504040204" pitchFamily="34" charset="-120"/>
                <a:ea typeface="微軟正黑體" panose="020B0604030504040204" pitchFamily="34" charset="-120"/>
                <a:cs typeface="Mangal" panose="02040503050203030202" pitchFamily="18" charset="0"/>
              </a:rPr>
              <a:t>大額交易人</a:t>
            </a:r>
            <a:endParaRPr lang="en-US" altLang="zh-TW" sz="1600" b="1" dirty="0" smtClean="0">
              <a:solidFill>
                <a:srgbClr val="0070C0"/>
              </a:solidFill>
              <a:latin typeface="微軟正黑體" panose="020B0604030504040204" pitchFamily="34" charset="-120"/>
              <a:ea typeface="微軟正黑體" panose="020B0604030504040204" pitchFamily="34" charset="-120"/>
              <a:cs typeface="Mangal" panose="02040503050203030202" pitchFamily="18" charset="0"/>
            </a:endParaRPr>
          </a:p>
          <a:p>
            <a:pPr algn="just"/>
            <a:r>
              <a:rPr lang="zh-TW" altLang="zh-TW" sz="1600" b="1" dirty="0" smtClean="0">
                <a:solidFill>
                  <a:srgbClr val="0070C0"/>
                </a:solidFill>
                <a:latin typeface="微軟正黑體" panose="020B0604030504040204" pitchFamily="34" charset="-120"/>
                <a:ea typeface="微軟正黑體" panose="020B0604030504040204" pitchFamily="34" charset="-120"/>
                <a:cs typeface="Mangal" panose="02040503050203030202" pitchFamily="18" charset="0"/>
              </a:rPr>
              <a:t>未</a:t>
            </a:r>
            <a:r>
              <a:rPr lang="zh-TW" altLang="zh-TW" sz="1600" b="1" dirty="0">
                <a:solidFill>
                  <a:srgbClr val="0070C0"/>
                </a:solidFill>
                <a:latin typeface="微軟正黑體" panose="020B0604030504040204" pitchFamily="34" charset="-120"/>
                <a:ea typeface="微軟正黑體" panose="020B0604030504040204" pitchFamily="34" charset="-120"/>
                <a:cs typeface="Mangal" panose="02040503050203030202" pitchFamily="18" charset="0"/>
              </a:rPr>
              <a:t>沖銷部位</a:t>
            </a:r>
            <a:endParaRPr lang="zh-TW" altLang="en-US" sz="1600" b="1" dirty="0">
              <a:solidFill>
                <a:srgbClr val="0070C0"/>
              </a:solidFill>
              <a:latin typeface="微軟正黑體" panose="020B0604030504040204" pitchFamily="34" charset="-120"/>
              <a:ea typeface="微軟正黑體" panose="020B0604030504040204" pitchFamily="34" charset="-120"/>
              <a:cs typeface="Mangal" panose="02040503050203030202" pitchFamily="18" charset="0"/>
            </a:endParaRPr>
          </a:p>
        </p:txBody>
      </p:sp>
      <p:sp>
        <p:nvSpPr>
          <p:cNvPr id="14" name="矩形 13"/>
          <p:cNvSpPr/>
          <p:nvPr/>
        </p:nvSpPr>
        <p:spPr>
          <a:xfrm>
            <a:off x="6253533" y="5884060"/>
            <a:ext cx="2334293" cy="307777"/>
          </a:xfrm>
          <a:prstGeom prst="rect">
            <a:avLst/>
          </a:prstGeom>
        </p:spPr>
        <p:txBody>
          <a:bodyPr wrap="none">
            <a:spAutoFit/>
          </a:bodyPr>
          <a:lstStyle/>
          <a:p>
            <a:pPr algn="just">
              <a:spcBef>
                <a:spcPts val="600"/>
              </a:spcBef>
            </a:pPr>
            <a:r>
              <a:rPr lang="zh-TW" altLang="en-US" sz="1400" spc="-1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400" spc="-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spc="-100" dirty="0">
                <a:latin typeface="Times New Roman" panose="02020603050405020304" pitchFamily="18" charset="0"/>
                <a:ea typeface="標楷體" panose="03000509000000000000" pitchFamily="65" charset="-120"/>
                <a:cs typeface="Times New Roman" panose="02020603050405020304" pitchFamily="18" charset="0"/>
              </a:rPr>
              <a:t>圖片</a:t>
            </a:r>
            <a:r>
              <a:rPr lang="zh-TW" altLang="en-US" sz="1400" spc="-100" dirty="0" smtClean="0">
                <a:latin typeface="Times New Roman" panose="02020603050405020304" pitchFamily="18" charset="0"/>
                <a:ea typeface="標楷體" panose="03000509000000000000" pitchFamily="65" charset="-120"/>
                <a:cs typeface="Times New Roman" panose="02020603050405020304" pitchFamily="18" charset="0"/>
              </a:rPr>
              <a:t>來源為</a:t>
            </a:r>
            <a:r>
              <a:rPr lang="zh-TW" altLang="en-US" sz="1400" spc="-100" dirty="0">
                <a:latin typeface="Times New Roman" panose="02020603050405020304" pitchFamily="18" charset="0"/>
                <a:ea typeface="標楷體" panose="03000509000000000000" pitchFamily="65" charset="-120"/>
                <a:cs typeface="Times New Roman" panose="02020603050405020304" pitchFamily="18" charset="0"/>
              </a:rPr>
              <a:t>三竹股市</a:t>
            </a:r>
            <a:r>
              <a:rPr lang="en-US" altLang="zh-TW" sz="1400" spc="-100" dirty="0">
                <a:latin typeface="Times New Roman" panose="02020603050405020304" pitchFamily="18" charset="0"/>
                <a:ea typeface="標楷體" panose="03000509000000000000" pitchFamily="65" charset="-120"/>
                <a:cs typeface="Times New Roman" panose="02020603050405020304" pitchFamily="18" charset="0"/>
              </a:rPr>
              <a:t>APP</a:t>
            </a:r>
          </a:p>
        </p:txBody>
      </p:sp>
      <p:sp>
        <p:nvSpPr>
          <p:cNvPr id="15" name="Rectangle 3"/>
          <p:cNvSpPr>
            <a:spLocks noGrp="1" noChangeArrowheads="1"/>
          </p:cNvSpPr>
          <p:nvPr>
            <p:ph idx="1"/>
          </p:nvPr>
        </p:nvSpPr>
        <p:spPr>
          <a:xfrm>
            <a:off x="5978272" y="2550191"/>
            <a:ext cx="2687192" cy="3296939"/>
          </a:xfrm>
        </p:spPr>
        <p:txBody>
          <a:bodyPr>
            <a:noAutofit/>
          </a:bodyPr>
          <a:lstStyle/>
          <a:p>
            <a:pPr algn="just" defTabSz="457200">
              <a:spcBef>
                <a:spcPts val="600"/>
              </a:spcBef>
              <a:buFont typeface="Wingdings" panose="05000000000000000000" pitchFamily="2" charset="2"/>
              <a:buChar char="Ø"/>
            </a:pPr>
            <a:r>
              <a:rPr lang="zh-TW" altLang="en-US" sz="1600" b="1" dirty="0" smtClean="0">
                <a:solidFill>
                  <a:schemeClr val="accent2"/>
                </a:solidFill>
              </a:rPr>
              <a:t>服務功能意義</a:t>
            </a:r>
            <a:endParaRPr lang="en-US" altLang="zh-TW" sz="1600" b="1" dirty="0" smtClean="0">
              <a:solidFill>
                <a:schemeClr val="accent2"/>
              </a:solidFill>
            </a:endParaRPr>
          </a:p>
          <a:p>
            <a:pPr algn="just"/>
            <a:r>
              <a:rPr lang="zh-TW" altLang="en-US" sz="1600" b="1" dirty="0" smtClean="0">
                <a:cs typeface="Mangal" panose="02040503050203030202" pitchFamily="18" charset="0"/>
              </a:rPr>
              <a:t>期貨市場三大法人及大</a:t>
            </a:r>
            <a:r>
              <a:rPr lang="zh-TW" altLang="en-US" sz="1600" b="1" dirty="0">
                <a:cs typeface="Mangal" panose="02040503050203030202" pitchFamily="18" charset="0"/>
              </a:rPr>
              <a:t>額</a:t>
            </a:r>
            <a:r>
              <a:rPr lang="zh-TW" altLang="en-US" sz="1600" b="1" dirty="0" smtClean="0">
                <a:cs typeface="Mangal" panose="02040503050203030202" pitchFamily="18" charset="0"/>
              </a:rPr>
              <a:t>交易人</a:t>
            </a:r>
            <a:r>
              <a:rPr lang="zh-TW" altLang="zh-TW" sz="1600" b="1" dirty="0" smtClean="0">
                <a:cs typeface="Mangal" panose="02040503050203030202" pitchFamily="18" charset="0"/>
              </a:rPr>
              <a:t>未</a:t>
            </a:r>
            <a:r>
              <a:rPr lang="zh-TW" altLang="zh-TW" sz="1600" b="1" dirty="0">
                <a:cs typeface="Mangal" panose="02040503050203030202" pitchFamily="18" charset="0"/>
              </a:rPr>
              <a:t>沖銷</a:t>
            </a:r>
            <a:r>
              <a:rPr lang="zh-TW" altLang="zh-TW" sz="1600" b="1" dirty="0" smtClean="0">
                <a:cs typeface="Mangal" panose="02040503050203030202" pitchFamily="18" charset="0"/>
              </a:rPr>
              <a:t>部位</a:t>
            </a:r>
            <a:r>
              <a:rPr lang="zh-TW" altLang="en-US" sz="1600" b="1" dirty="0" smtClean="0">
                <a:cs typeface="Mangal" panose="02040503050203030202" pitchFamily="18" charset="0"/>
              </a:rPr>
              <a:t>，主要反映法人在期貨市場多空布局。一般交易人透過分析前述資訊，可參考法人部位調整交易策略</a:t>
            </a:r>
            <a:endParaRPr lang="en-US" altLang="zh-TW" sz="1600" b="1" dirty="0" smtClean="0">
              <a:cs typeface="Mangal" panose="02040503050203030202" pitchFamily="18" charset="0"/>
            </a:endParaRPr>
          </a:p>
          <a:p>
            <a:pPr algn="just"/>
            <a:r>
              <a:rPr lang="zh-TW" altLang="en-US" sz="1600" b="1" dirty="0" smtClean="0">
                <a:cs typeface="Mangal" panose="02040503050203030202" pitchFamily="18" charset="0"/>
              </a:rPr>
              <a:t>舉例</a:t>
            </a:r>
            <a:r>
              <a:rPr lang="zh-TW" altLang="en-US" sz="1600" b="1" dirty="0" smtClean="0">
                <a:latin typeface="標楷體" panose="03000509000000000000" pitchFamily="65" charset="-120"/>
                <a:ea typeface="標楷體" panose="03000509000000000000" pitchFamily="65" charset="-120"/>
                <a:cs typeface="Mangal" panose="02040503050203030202" pitchFamily="18" charset="0"/>
              </a:rPr>
              <a:t>：</a:t>
            </a:r>
            <a:r>
              <a:rPr lang="zh-TW" altLang="en-US" sz="1600" b="1" dirty="0" smtClean="0">
                <a:cs typeface="Mangal" panose="02040503050203030202" pitchFamily="18" charset="0"/>
              </a:rPr>
              <a:t>今日外資臺股期貨淨多單由</a:t>
            </a:r>
            <a:r>
              <a:rPr lang="en-US" altLang="zh-TW" sz="1600" b="1" dirty="0">
                <a:cs typeface="Mangal" panose="02040503050203030202" pitchFamily="18" charset="0"/>
              </a:rPr>
              <a:t>2</a:t>
            </a:r>
            <a:r>
              <a:rPr lang="zh-TW" altLang="en-US" sz="1600" b="1" dirty="0" smtClean="0">
                <a:cs typeface="Mangal" panose="02040503050203030202" pitchFamily="18" charset="0"/>
              </a:rPr>
              <a:t>萬口增加至</a:t>
            </a:r>
            <a:r>
              <a:rPr lang="en-US" altLang="zh-TW" sz="1600" b="1" dirty="0" smtClean="0">
                <a:cs typeface="Mangal" panose="02040503050203030202" pitchFamily="18" charset="0"/>
              </a:rPr>
              <a:t>3</a:t>
            </a:r>
            <a:r>
              <a:rPr lang="zh-TW" altLang="en-US" sz="1600" b="1" dirty="0" smtClean="0">
                <a:cs typeface="Mangal" panose="02040503050203030202" pitchFamily="18" charset="0"/>
              </a:rPr>
              <a:t>萬口，顯示外資對指數樂觀程度上升，交易人可考慮偏多調整部位</a:t>
            </a:r>
            <a:endParaRPr lang="zh-TW" altLang="en-US" sz="1600" b="1" dirty="0">
              <a:cs typeface="Mangal" panose="02040503050203030202" pitchFamily="18" charset="0"/>
            </a:endParaRPr>
          </a:p>
          <a:p>
            <a:pPr marL="285750" indent="-285750" algn="just" defTabSz="457200">
              <a:spcBef>
                <a:spcPts val="600"/>
              </a:spcBef>
              <a:buFont typeface="Wingdings" panose="05000000000000000000" pitchFamily="2" charset="2"/>
              <a:buChar char="l"/>
            </a:pPr>
            <a:endParaRPr lang="en-US" altLang="zh-TW"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90179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6D7D500-6B01-43A5-AFFF-86FCB3F4F958}"/>
              </a:ext>
            </a:extLst>
          </p:cNvPr>
          <p:cNvSpPr>
            <a:spLocks noGrp="1"/>
          </p:cNvSpPr>
          <p:nvPr>
            <p:ph type="title"/>
          </p:nvPr>
        </p:nvSpPr>
        <p:spPr/>
        <p:txBody>
          <a:bodyPr>
            <a:normAutofit fontScale="90000"/>
          </a:bodyPr>
          <a:lstStyle/>
          <a:p>
            <a:pPr>
              <a:lnSpc>
                <a:spcPct val="150000"/>
              </a:lnSpc>
            </a:pPr>
            <a:r>
              <a:rPr lang="zh-TW" altLang="en-US" dirty="0"/>
              <a:t>三、</a:t>
            </a:r>
            <a:r>
              <a:rPr lang="zh-TW" altLang="zh-TW" dirty="0"/>
              <a:t>服務整合</a:t>
            </a:r>
            <a:r>
              <a:rPr lang="zh-TW" altLang="zh-TW" dirty="0" smtClean="0"/>
              <a:t>程度</a:t>
            </a:r>
            <a:r>
              <a:rPr lang="en-US" altLang="zh-TW" dirty="0" smtClean="0"/>
              <a:t>(</a:t>
            </a:r>
            <a:r>
              <a:rPr lang="zh-TW" altLang="en-US" dirty="0" smtClean="0"/>
              <a:t>續</a:t>
            </a:r>
            <a:r>
              <a:rPr lang="en-US" altLang="zh-TW" dirty="0" smtClean="0"/>
              <a:t>)</a:t>
            </a:r>
            <a:endParaRPr lang="zh-TW" altLang="en-US" dirty="0"/>
          </a:p>
        </p:txBody>
      </p:sp>
      <p:sp>
        <p:nvSpPr>
          <p:cNvPr id="4" name="投影片編號版面配置區 3">
            <a:extLst>
              <a:ext uri="{FF2B5EF4-FFF2-40B4-BE49-F238E27FC236}">
                <a16:creationId xmlns:a16="http://schemas.microsoft.com/office/drawing/2014/main" id="{898D3700-9F1D-4A58-A6E0-9003ABB11EA8}"/>
              </a:ext>
            </a:extLst>
          </p:cNvPr>
          <p:cNvSpPr>
            <a:spLocks noGrp="1"/>
          </p:cNvSpPr>
          <p:nvPr>
            <p:ph type="sldNum" sz="quarter" idx="12"/>
          </p:nvPr>
        </p:nvSpPr>
        <p:spPr/>
        <p:txBody>
          <a:bodyPr/>
          <a:lstStyle/>
          <a:p>
            <a:fld id="{5441CF7D-AAC9-44DB-8537-A180797F7800}" type="slidenum">
              <a:rPr lang="zh-TW" altLang="en-US" smtClean="0"/>
              <a:pPr/>
              <a:t>18</a:t>
            </a:fld>
            <a:endParaRPr lang="zh-TW" altLang="en-US"/>
          </a:p>
        </p:txBody>
      </p:sp>
      <p:sp>
        <p:nvSpPr>
          <p:cNvPr id="3" name="矩形 2"/>
          <p:cNvSpPr/>
          <p:nvPr/>
        </p:nvSpPr>
        <p:spPr>
          <a:xfrm>
            <a:off x="424459" y="887131"/>
            <a:ext cx="8483812" cy="1585049"/>
          </a:xfrm>
          <a:prstGeom prst="rect">
            <a:avLst/>
          </a:prstGeom>
        </p:spPr>
        <p:txBody>
          <a:bodyPr wrap="square">
            <a:spAutoFit/>
          </a:bodyPr>
          <a:lstStyle/>
          <a:p>
            <a:pPr algn="just"/>
            <a:r>
              <a:rPr lang="zh-TW" altLang="en-US" sz="2400" b="1" dirty="0" smtClean="0">
                <a:solidFill>
                  <a:srgbClr val="0070C0"/>
                </a:solidFill>
                <a:latin typeface="微軟正黑體" panose="020B0604030504040204" pitchFamily="34" charset="-120"/>
                <a:ea typeface="微軟正黑體" panose="020B0604030504040204" pitchFamily="34" charset="-120"/>
              </a:rPr>
              <a:t>商業應用</a:t>
            </a:r>
            <a:endParaRPr lang="en-US" altLang="zh-TW" sz="2400" b="1" dirty="0">
              <a:solidFill>
                <a:srgbClr val="0070C0"/>
              </a:solidFill>
              <a:latin typeface="微軟正黑體" panose="020B0604030504040204" pitchFamily="34" charset="-120"/>
              <a:ea typeface="微軟正黑體" panose="020B0604030504040204" pitchFamily="34" charset="-120"/>
            </a:endParaRPr>
          </a:p>
          <a:p>
            <a:pPr algn="just">
              <a:spcBef>
                <a:spcPts val="600"/>
              </a:spcBef>
            </a:pPr>
            <a:r>
              <a:rPr lang="en-US" altLang="zh-TW" sz="1700" b="1" spc="-100" dirty="0">
                <a:latin typeface="微軟正黑體" panose="020B0604030504040204" pitchFamily="34" charset="-120"/>
                <a:ea typeface="微軟正黑體" panose="020B0604030504040204" pitchFamily="34" charset="-120"/>
              </a:rPr>
              <a:t>(</a:t>
            </a:r>
            <a:r>
              <a:rPr lang="zh-TW" altLang="en-US" sz="1700" b="1" spc="-100" dirty="0">
                <a:latin typeface="微軟正黑體" panose="020B0604030504040204" pitchFamily="34" charset="-120"/>
                <a:ea typeface="微軟正黑體" panose="020B0604030504040204" pitchFamily="34" charset="-120"/>
              </a:rPr>
              <a:t>二</a:t>
            </a:r>
            <a:r>
              <a:rPr lang="en-US" altLang="zh-TW" sz="1700" b="1" spc="-100" dirty="0">
                <a:latin typeface="微軟正黑體" panose="020B0604030504040204" pitchFamily="34" charset="-120"/>
                <a:ea typeface="微軟正黑體" panose="020B0604030504040204" pitchFamily="34" charset="-120"/>
              </a:rPr>
              <a:t>) XQ</a:t>
            </a:r>
            <a:r>
              <a:rPr lang="zh-TW" altLang="en-US" sz="1700" b="1" spc="-100" dirty="0">
                <a:latin typeface="微軟正黑體" panose="020B0604030504040204" pitchFamily="34" charset="-120"/>
                <a:ea typeface="微軟正黑體" panose="020B0604030504040204" pitchFamily="34" charset="-120"/>
              </a:rPr>
              <a:t>全球贏家</a:t>
            </a:r>
            <a:r>
              <a:rPr lang="en-US" altLang="zh-TW" sz="1700" b="1" spc="-100" dirty="0" smtClean="0">
                <a:latin typeface="微軟正黑體" panose="020B0604030504040204" pitchFamily="34" charset="-120"/>
                <a:ea typeface="微軟正黑體" panose="020B0604030504040204" pitchFamily="34" charset="-120"/>
              </a:rPr>
              <a:t>APP</a:t>
            </a:r>
          </a:p>
          <a:p>
            <a:pPr marL="361950" algn="just"/>
            <a:r>
              <a:rPr lang="zh-TW" altLang="en-US" sz="1700" b="1" spc="-100" dirty="0" smtClean="0">
                <a:latin typeface="微軟正黑體" panose="020B0604030504040204" pitchFamily="34" charset="-120"/>
                <a:ea typeface="微軟正黑體" panose="020B0604030504040204" pitchFamily="34" charset="-120"/>
              </a:rPr>
              <a:t>提供期</a:t>
            </a:r>
            <a:r>
              <a:rPr lang="zh-TW" altLang="en-US" sz="1700" b="1" spc="-100" dirty="0">
                <a:latin typeface="微軟正黑體" panose="020B0604030504040204" pitchFamily="34" charset="-120"/>
                <a:ea typeface="微軟正黑體" panose="020B0604030504040204" pitchFamily="34" charset="-120"/>
              </a:rPr>
              <a:t>現貨即時走勢分析、技術分析線</a:t>
            </a:r>
            <a:r>
              <a:rPr lang="zh-TW" altLang="en-US" sz="1700" b="1" spc="-100" dirty="0" smtClean="0">
                <a:latin typeface="微軟正黑體" panose="020B0604030504040204" pitchFamily="34" charset="-120"/>
                <a:ea typeface="微軟正黑體" panose="020B0604030504040204" pitchFamily="34" charset="-120"/>
              </a:rPr>
              <a:t>圖、全球財經資訊</a:t>
            </a:r>
            <a:r>
              <a:rPr lang="zh-TW" altLang="en-US" sz="1700" b="1" spc="-100" dirty="0">
                <a:latin typeface="微軟正黑體" panose="020B0604030504040204" pitchFamily="34" charset="-120"/>
                <a:ea typeface="微軟正黑體" panose="020B0604030504040204" pitchFamily="34" charset="-120"/>
              </a:rPr>
              <a:t>等</a:t>
            </a:r>
            <a:endParaRPr lang="en-US" altLang="zh-TW" sz="1700" b="1" spc="-100" dirty="0" smtClean="0">
              <a:latin typeface="微軟正黑體" panose="020B0604030504040204" pitchFamily="34" charset="-120"/>
              <a:ea typeface="微軟正黑體" panose="020B0604030504040204" pitchFamily="34" charset="-120"/>
            </a:endParaRPr>
          </a:p>
          <a:p>
            <a:pPr marL="361950" algn="just"/>
            <a:r>
              <a:rPr lang="zh-TW" altLang="en-US" sz="1700" b="1" spc="-100" dirty="0" smtClean="0">
                <a:latin typeface="微軟正黑體" panose="020B0604030504040204" pitchFamily="34" charset="-120"/>
                <a:ea typeface="微軟正黑體" panose="020B0604030504040204" pitchFamily="34" charset="-120"/>
              </a:rPr>
              <a:t>期貨</a:t>
            </a:r>
            <a:r>
              <a:rPr lang="zh-TW" altLang="en-US" sz="1700" b="1" spc="-100" dirty="0">
                <a:latin typeface="微軟正黑體" panose="020B0604030504040204" pitchFamily="34" charset="-120"/>
                <a:ea typeface="微軟正黑體" panose="020B0604030504040204" pitchFamily="34" charset="-120"/>
              </a:rPr>
              <a:t>部分將市場交易概況、三大法人未平倉餘額及選擇權未平倉序列等資訊以圖像化顯示</a:t>
            </a:r>
            <a:r>
              <a:rPr lang="zh-TW" altLang="en-US" sz="1700" b="1" spc="-100" dirty="0" smtClean="0">
                <a:latin typeface="微軟正黑體" panose="020B0604030504040204" pitchFamily="34" charset="-120"/>
                <a:ea typeface="微軟正黑體" panose="020B0604030504040204" pitchFamily="34" charset="-120"/>
              </a:rPr>
              <a:t>，</a:t>
            </a:r>
            <a:r>
              <a:rPr lang="zh-TW" altLang="en-US" sz="1700" b="1" spc="-100" dirty="0">
                <a:latin typeface="微軟正黑體" panose="020B0604030504040204" pitchFamily="34" charset="-120"/>
                <a:ea typeface="微軟正黑體" panose="020B0604030504040204" pitchFamily="34" charset="-120"/>
              </a:rPr>
              <a:t>使</a:t>
            </a:r>
            <a:r>
              <a:rPr lang="zh-TW" altLang="en-US" sz="1700" b="1" spc="-100" dirty="0" smtClean="0">
                <a:latin typeface="微軟正黑體" panose="020B0604030504040204" pitchFamily="34" charset="-120"/>
                <a:ea typeface="微軟正黑體" panose="020B0604030504040204" pitchFamily="34" charset="-120"/>
              </a:rPr>
              <a:t>交易人</a:t>
            </a:r>
            <a:r>
              <a:rPr lang="zh-TW" altLang="en-US" sz="1700" b="1" spc="-100" dirty="0">
                <a:latin typeface="微軟正黑體" panose="020B0604030504040204" pitchFamily="34" charset="-120"/>
                <a:ea typeface="微軟正黑體" panose="020B0604030504040204" pitchFamily="34" charset="-120"/>
              </a:rPr>
              <a:t>輕鬆掌握每日最新行情</a:t>
            </a:r>
          </a:p>
        </p:txBody>
      </p:sp>
      <p:sp>
        <p:nvSpPr>
          <p:cNvPr id="5" name="矩形 4"/>
          <p:cNvSpPr/>
          <p:nvPr/>
        </p:nvSpPr>
        <p:spPr>
          <a:xfrm>
            <a:off x="977558" y="2537520"/>
            <a:ext cx="2414419" cy="338554"/>
          </a:xfrm>
          <a:prstGeom prst="rect">
            <a:avLst/>
          </a:prstGeom>
        </p:spPr>
        <p:txBody>
          <a:bodyPr wrap="square">
            <a:spAutoFit/>
          </a:bodyPr>
          <a:lstStyle/>
          <a:p>
            <a:pPr algn="just"/>
            <a:r>
              <a:rPr lang="zh-TW" altLang="en-US" sz="1600" b="1" dirty="0" smtClean="0">
                <a:solidFill>
                  <a:srgbClr val="0070C0"/>
                </a:solidFill>
                <a:latin typeface="微軟正黑體" panose="020B0604030504040204" pitchFamily="34" charset="-120"/>
                <a:ea typeface="微軟正黑體" panose="020B0604030504040204" pitchFamily="34" charset="-120"/>
                <a:cs typeface="Mangal" panose="02040503050203030202" pitchFamily="18" charset="0"/>
              </a:rPr>
              <a:t>期貨</a:t>
            </a:r>
            <a:r>
              <a:rPr lang="en-US" altLang="zh-TW" sz="1600" b="1" dirty="0" smtClean="0">
                <a:solidFill>
                  <a:srgbClr val="0070C0"/>
                </a:solidFill>
                <a:latin typeface="微軟正黑體" panose="020B0604030504040204" pitchFamily="34" charset="-120"/>
                <a:ea typeface="微軟正黑體" panose="020B0604030504040204" pitchFamily="34" charset="-120"/>
                <a:cs typeface="Mangal" panose="02040503050203030202" pitchFamily="18" charset="0"/>
              </a:rPr>
              <a:t>-</a:t>
            </a:r>
            <a:r>
              <a:rPr lang="zh-TW" altLang="en-US" sz="1600" b="1" dirty="0" smtClean="0">
                <a:solidFill>
                  <a:srgbClr val="0070C0"/>
                </a:solidFill>
                <a:latin typeface="微軟正黑體" panose="020B0604030504040204" pitchFamily="34" charset="-120"/>
                <a:ea typeface="微軟正黑體" panose="020B0604030504040204" pitchFamily="34" charset="-120"/>
                <a:cs typeface="Mangal" panose="02040503050203030202" pitchFamily="18" charset="0"/>
              </a:rPr>
              <a:t>三大法人交易資訊</a:t>
            </a:r>
            <a:endParaRPr lang="zh-TW" altLang="en-US" sz="1600" b="1" dirty="0">
              <a:solidFill>
                <a:srgbClr val="0070C0"/>
              </a:solidFill>
              <a:latin typeface="微軟正黑體" panose="020B0604030504040204" pitchFamily="34" charset="-120"/>
              <a:ea typeface="微軟正黑體" panose="020B0604030504040204" pitchFamily="34" charset="-120"/>
            </a:endParaRPr>
          </a:p>
        </p:txBody>
      </p:sp>
      <p:sp>
        <p:nvSpPr>
          <p:cNvPr id="24" name="文字方塊 23"/>
          <p:cNvSpPr txBox="1"/>
          <p:nvPr/>
        </p:nvSpPr>
        <p:spPr>
          <a:xfrm>
            <a:off x="3580049" y="2303990"/>
            <a:ext cx="528389" cy="646331"/>
          </a:xfrm>
          <a:prstGeom prst="rect">
            <a:avLst/>
          </a:prstGeom>
          <a:noFill/>
        </p:spPr>
        <p:txBody>
          <a:bodyPr wrap="square" rtlCol="0">
            <a:spAutoFit/>
          </a:bodyPr>
          <a:lstStyle/>
          <a:p>
            <a:r>
              <a:rPr lang="en-US" altLang="zh-TW" sz="3600" b="1" dirty="0">
                <a:solidFill>
                  <a:srgbClr val="FFCB05"/>
                </a:solidFill>
                <a:latin typeface="Arial" panose="020B0604020202020204" pitchFamily="34" charset="0"/>
                <a:cs typeface="Arial" panose="020B0604020202020204" pitchFamily="34" charset="0"/>
              </a:rPr>
              <a:t>2</a:t>
            </a:r>
            <a:endParaRPr lang="zh-TW" altLang="en-US" sz="3600" b="1" dirty="0">
              <a:solidFill>
                <a:srgbClr val="FFCB05"/>
              </a:solidFill>
              <a:latin typeface="Arial" panose="020B0604020202020204" pitchFamily="34" charset="0"/>
              <a:cs typeface="Arial" panose="020B0604020202020204" pitchFamily="34" charset="0"/>
            </a:endParaRPr>
          </a:p>
        </p:txBody>
      </p:sp>
      <p:sp>
        <p:nvSpPr>
          <p:cNvPr id="26" name="文字方塊 25"/>
          <p:cNvSpPr txBox="1"/>
          <p:nvPr/>
        </p:nvSpPr>
        <p:spPr>
          <a:xfrm>
            <a:off x="695849" y="2319593"/>
            <a:ext cx="528389" cy="646331"/>
          </a:xfrm>
          <a:prstGeom prst="rect">
            <a:avLst/>
          </a:prstGeom>
          <a:noFill/>
        </p:spPr>
        <p:txBody>
          <a:bodyPr wrap="square" rtlCol="0">
            <a:spAutoFit/>
          </a:bodyPr>
          <a:lstStyle/>
          <a:p>
            <a:r>
              <a:rPr lang="en-US" altLang="zh-TW" sz="3600" b="1" dirty="0" smtClean="0">
                <a:solidFill>
                  <a:srgbClr val="FFCB05"/>
                </a:solidFill>
                <a:latin typeface="Arial" panose="020B0604020202020204" pitchFamily="34" charset="0"/>
                <a:cs typeface="Arial" panose="020B0604020202020204" pitchFamily="34" charset="0"/>
              </a:rPr>
              <a:t>1</a:t>
            </a:r>
            <a:endParaRPr lang="zh-TW" altLang="en-US" sz="3600" b="1" dirty="0">
              <a:solidFill>
                <a:srgbClr val="FFCB05"/>
              </a:solidFill>
              <a:latin typeface="Arial" panose="020B0604020202020204" pitchFamily="34" charset="0"/>
              <a:cs typeface="Arial" panose="020B0604020202020204" pitchFamily="34" charset="0"/>
            </a:endParaRPr>
          </a:p>
        </p:txBody>
      </p:sp>
      <p:sp>
        <p:nvSpPr>
          <p:cNvPr id="20" name="矩形 19"/>
          <p:cNvSpPr/>
          <p:nvPr/>
        </p:nvSpPr>
        <p:spPr>
          <a:xfrm>
            <a:off x="3891994" y="2507881"/>
            <a:ext cx="2414419" cy="338554"/>
          </a:xfrm>
          <a:prstGeom prst="rect">
            <a:avLst/>
          </a:prstGeom>
        </p:spPr>
        <p:txBody>
          <a:bodyPr wrap="square">
            <a:spAutoFit/>
          </a:bodyPr>
          <a:lstStyle/>
          <a:p>
            <a:pPr algn="just"/>
            <a:r>
              <a:rPr lang="zh-TW" altLang="en-US" sz="1600" b="1" dirty="0" smtClean="0">
                <a:solidFill>
                  <a:srgbClr val="0070C0"/>
                </a:solidFill>
                <a:latin typeface="微軟正黑體" panose="020B0604030504040204" pitchFamily="34" charset="-120"/>
                <a:ea typeface="微軟正黑體" panose="020B0604030504040204" pitchFamily="34" charset="-120"/>
                <a:cs typeface="Mangal" panose="02040503050203030202" pitchFamily="18" charset="0"/>
              </a:rPr>
              <a:t>臺指選擇權</a:t>
            </a:r>
            <a:r>
              <a:rPr lang="zh-TW" altLang="en-US" sz="1600" b="1" dirty="0">
                <a:solidFill>
                  <a:srgbClr val="0070C0"/>
                </a:solidFill>
                <a:latin typeface="微軟正黑體" panose="020B0604030504040204" pitchFamily="34" charset="-120"/>
                <a:ea typeface="微軟正黑體" panose="020B0604030504040204" pitchFamily="34" charset="-120"/>
                <a:cs typeface="Mangal" panose="02040503050203030202" pitchFamily="18" charset="0"/>
              </a:rPr>
              <a:t>未平</a:t>
            </a:r>
            <a:r>
              <a:rPr lang="zh-TW" altLang="en-US" sz="1600" b="1" dirty="0" smtClean="0">
                <a:solidFill>
                  <a:srgbClr val="0070C0"/>
                </a:solidFill>
                <a:latin typeface="微軟正黑體" panose="020B0604030504040204" pitchFamily="34" charset="-120"/>
                <a:ea typeface="微軟正黑體" panose="020B0604030504040204" pitchFamily="34" charset="-120"/>
                <a:cs typeface="Mangal" panose="02040503050203030202" pitchFamily="18" charset="0"/>
              </a:rPr>
              <a:t>倉序列</a:t>
            </a:r>
            <a:endParaRPr lang="zh-TW" altLang="en-US" sz="1600" b="1" dirty="0">
              <a:solidFill>
                <a:srgbClr val="0070C0"/>
              </a:solidFill>
              <a:latin typeface="微軟正黑體" panose="020B0604030504040204" pitchFamily="34" charset="-120"/>
              <a:ea typeface="微軟正黑體" panose="020B0604030504040204" pitchFamily="34" charset="-120"/>
              <a:cs typeface="Mangal" panose="02040503050203030202" pitchFamily="18" charset="0"/>
            </a:endParaRPr>
          </a:p>
        </p:txBody>
      </p:sp>
      <p:pic>
        <p:nvPicPr>
          <p:cNvPr id="2050" name="Picture 2"/>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636751" y="2889850"/>
            <a:ext cx="2405292" cy="30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92153" y="2890849"/>
            <a:ext cx="2484014" cy="308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6418052" y="5946395"/>
            <a:ext cx="2725948" cy="307777"/>
          </a:xfrm>
          <a:prstGeom prst="rect">
            <a:avLst/>
          </a:prstGeom>
        </p:spPr>
        <p:txBody>
          <a:bodyPr wrap="square">
            <a:spAutoFit/>
          </a:bodyPr>
          <a:lstStyle/>
          <a:p>
            <a:pPr algn="just">
              <a:spcBef>
                <a:spcPts val="600"/>
              </a:spcBef>
            </a:pPr>
            <a:r>
              <a:rPr lang="zh-TW" altLang="en-US" sz="1400" spc="-100" dirty="0" smtClean="0">
                <a:latin typeface="Times New Roman" panose="02020603050405020304" pitchFamily="18" charset="0"/>
                <a:ea typeface="標楷體" panose="03000509000000000000" pitchFamily="65" charset="-120"/>
                <a:cs typeface="Times New Roman" panose="02020603050405020304" pitchFamily="18" charset="0"/>
              </a:rPr>
              <a:t>註</a:t>
            </a:r>
            <a:r>
              <a:rPr lang="zh-TW" altLang="en-US" sz="1400" spc="-100"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1400" spc="-100" dirty="0" smtClean="0">
                <a:latin typeface="Times New Roman" panose="02020603050405020304" pitchFamily="18" charset="0"/>
                <a:ea typeface="標楷體" panose="03000509000000000000" pitchFamily="65" charset="-120"/>
                <a:cs typeface="Times New Roman" panose="02020603050405020304" pitchFamily="18" charset="0"/>
              </a:rPr>
              <a:t>圖片來源</a:t>
            </a:r>
            <a:r>
              <a:rPr lang="zh-TW" altLang="en-US" sz="1400" spc="-100" dirty="0" smtClean="0">
                <a:latin typeface="Times New Roman" panose="02020603050405020304" pitchFamily="18" charset="0"/>
                <a:ea typeface="標楷體" panose="03000509000000000000" pitchFamily="65" charset="-120"/>
                <a:cs typeface="Times New Roman" panose="02020603050405020304" pitchFamily="18" charset="0"/>
              </a:rPr>
              <a:t>為</a:t>
            </a:r>
            <a:r>
              <a:rPr lang="en-US" altLang="zh-TW" sz="1400" spc="-100" dirty="0" smtClean="0">
                <a:latin typeface="Times New Roman" panose="02020603050405020304" pitchFamily="18" charset="0"/>
                <a:ea typeface="標楷體" panose="03000509000000000000" pitchFamily="65" charset="-120"/>
                <a:cs typeface="Times New Roman" panose="02020603050405020304" pitchFamily="18" charset="0"/>
              </a:rPr>
              <a:t>XQ</a:t>
            </a:r>
            <a:r>
              <a:rPr lang="zh-TW" altLang="en-US" sz="1400" spc="-100" dirty="0" smtClean="0">
                <a:latin typeface="Times New Roman" panose="02020603050405020304" pitchFamily="18" charset="0"/>
                <a:ea typeface="標楷體" panose="03000509000000000000" pitchFamily="65" charset="-120"/>
                <a:cs typeface="Times New Roman" panose="02020603050405020304" pitchFamily="18" charset="0"/>
              </a:rPr>
              <a:t>全球贏家</a:t>
            </a:r>
            <a:r>
              <a:rPr lang="en-US" altLang="zh-TW" sz="1400" spc="-100" dirty="0" smtClean="0">
                <a:latin typeface="Times New Roman" panose="02020603050405020304" pitchFamily="18" charset="0"/>
                <a:ea typeface="標楷體" panose="03000509000000000000" pitchFamily="65" charset="-120"/>
                <a:cs typeface="Times New Roman" panose="02020603050405020304" pitchFamily="18" charset="0"/>
              </a:rPr>
              <a:t>APP </a:t>
            </a:r>
            <a:endParaRPr lang="en-US" altLang="zh-TW" sz="1400" spc="-1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Rectangle 3"/>
          <p:cNvSpPr>
            <a:spLocks noGrp="1" noChangeArrowheads="1"/>
          </p:cNvSpPr>
          <p:nvPr>
            <p:ph idx="1"/>
          </p:nvPr>
        </p:nvSpPr>
        <p:spPr>
          <a:xfrm>
            <a:off x="6221079" y="2560818"/>
            <a:ext cx="2687192" cy="3296939"/>
          </a:xfrm>
        </p:spPr>
        <p:txBody>
          <a:bodyPr>
            <a:noAutofit/>
          </a:bodyPr>
          <a:lstStyle/>
          <a:p>
            <a:pPr algn="just" defTabSz="457200">
              <a:spcBef>
                <a:spcPts val="600"/>
              </a:spcBef>
              <a:buFont typeface="Wingdings" panose="05000000000000000000" pitchFamily="2" charset="2"/>
              <a:buChar char="Ø"/>
            </a:pPr>
            <a:r>
              <a:rPr lang="zh-TW" altLang="en-US" sz="1600" b="1" dirty="0" smtClean="0">
                <a:solidFill>
                  <a:schemeClr val="accent2"/>
                </a:solidFill>
              </a:rPr>
              <a:t>服務功能意義</a:t>
            </a:r>
            <a:endParaRPr lang="en-US" altLang="zh-TW" sz="1600" b="1" dirty="0" smtClean="0">
              <a:solidFill>
                <a:schemeClr val="accent2"/>
              </a:solidFill>
            </a:endParaRPr>
          </a:p>
          <a:p>
            <a:pPr algn="just"/>
            <a:r>
              <a:rPr lang="zh-TW" altLang="en-US" sz="1600" b="1" dirty="0" smtClean="0">
                <a:cs typeface="Mangal" panose="02040503050203030202" pitchFamily="18" charset="0"/>
              </a:rPr>
              <a:t>臺指選擇權未平倉</a:t>
            </a:r>
            <a:r>
              <a:rPr lang="zh-TW" altLang="en-US" sz="1600" b="1" dirty="0">
                <a:cs typeface="Mangal" panose="02040503050203030202" pitchFamily="18" charset="0"/>
              </a:rPr>
              <a:t>量</a:t>
            </a:r>
            <a:r>
              <a:rPr lang="zh-TW" altLang="en-US" sz="1600" b="1" dirty="0" smtClean="0">
                <a:cs typeface="Mangal" panose="02040503050203030202" pitchFamily="18" charset="0"/>
              </a:rPr>
              <a:t>序列分布情況，主要反映市場對指數近期壓力及支撐位置看法，交易人可參考此資訊調整部位</a:t>
            </a:r>
            <a:endParaRPr lang="en-US" altLang="zh-TW" sz="1600" b="1" dirty="0" smtClean="0">
              <a:cs typeface="Mangal" panose="02040503050203030202" pitchFamily="18" charset="0"/>
            </a:endParaRPr>
          </a:p>
          <a:p>
            <a:pPr algn="just"/>
            <a:r>
              <a:rPr lang="zh-TW" altLang="en-US" sz="1600" b="1" dirty="0">
                <a:cs typeface="Mangal" panose="02040503050203030202" pitchFamily="18" charset="0"/>
              </a:rPr>
              <a:t>舉例</a:t>
            </a:r>
            <a:r>
              <a:rPr lang="zh-TW" altLang="en-US" sz="1600" b="1" dirty="0">
                <a:latin typeface="標楷體" panose="03000509000000000000" pitchFamily="65" charset="-120"/>
                <a:ea typeface="標楷體" panose="03000509000000000000" pitchFamily="65" charset="-120"/>
                <a:cs typeface="Mangal" panose="02040503050203030202" pitchFamily="18" charset="0"/>
              </a:rPr>
              <a:t>：</a:t>
            </a:r>
            <a:r>
              <a:rPr lang="zh-TW" altLang="en-US" sz="1600" b="1" dirty="0" smtClean="0">
                <a:cs typeface="Mangal" panose="02040503050203030202" pitchFamily="18" charset="0"/>
              </a:rPr>
              <a:t>目前指數為</a:t>
            </a:r>
            <a:r>
              <a:rPr lang="en-US" altLang="zh-TW" sz="1600" b="1" dirty="0" smtClean="0">
                <a:cs typeface="Mangal" panose="02040503050203030202" pitchFamily="18" charset="0"/>
              </a:rPr>
              <a:t>12500</a:t>
            </a:r>
            <a:r>
              <a:rPr lang="zh-TW" altLang="en-US" sz="1600" b="1" dirty="0" smtClean="0">
                <a:cs typeface="Mangal" panose="02040503050203030202" pitchFamily="18" charset="0"/>
              </a:rPr>
              <a:t>點，臺指選擇權買權最大未平倉序列為</a:t>
            </a:r>
            <a:r>
              <a:rPr lang="en-US" altLang="zh-TW" sz="1600" b="1" dirty="0" smtClean="0">
                <a:cs typeface="Mangal" panose="02040503050203030202" pitchFamily="18" charset="0"/>
              </a:rPr>
              <a:t>12600</a:t>
            </a:r>
            <a:r>
              <a:rPr lang="zh-TW" altLang="en-US" sz="1600" b="1" dirty="0" smtClean="0">
                <a:cs typeface="Mangal" panose="02040503050203030202" pitchFamily="18" charset="0"/>
              </a:rPr>
              <a:t>，顯示市場目前壓力看在</a:t>
            </a:r>
            <a:r>
              <a:rPr lang="en-US" altLang="zh-TW" sz="1600" b="1" dirty="0" smtClean="0">
                <a:cs typeface="Mangal" panose="02040503050203030202" pitchFamily="18" charset="0"/>
              </a:rPr>
              <a:t>12600</a:t>
            </a:r>
            <a:r>
              <a:rPr lang="zh-TW" altLang="en-US" sz="1600" b="1" dirty="0" smtClean="0">
                <a:cs typeface="Mangal" panose="02040503050203030202" pitchFamily="18" charset="0"/>
              </a:rPr>
              <a:t>點，上方空間為</a:t>
            </a:r>
            <a:r>
              <a:rPr lang="en-US" altLang="zh-TW" sz="1600" b="1" dirty="0" smtClean="0">
                <a:cs typeface="Mangal" panose="02040503050203030202" pitchFamily="18" charset="0"/>
              </a:rPr>
              <a:t>100</a:t>
            </a:r>
            <a:r>
              <a:rPr lang="zh-TW" altLang="en-US" sz="1600" b="1" dirty="0" smtClean="0">
                <a:cs typeface="Mangal" panose="02040503050203030202" pitchFamily="18" charset="0"/>
              </a:rPr>
              <a:t>點，若交易人判斷上方空間不大，可考慮減碼多方部位</a:t>
            </a:r>
            <a:endParaRPr lang="en-US" altLang="zh-TW" sz="1600" b="1" dirty="0" smtClean="0">
              <a:cs typeface="Mangal" panose="02040503050203030202" pitchFamily="18" charset="0"/>
            </a:endParaRPr>
          </a:p>
          <a:p>
            <a:pPr algn="just"/>
            <a:endParaRPr lang="en-US" altLang="zh-TW"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92156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p:cNvPicPr>
            <a:picLocks noChangeAspect="1"/>
          </p:cNvPicPr>
          <p:nvPr/>
        </p:nvPicPr>
        <p:blipFill rotWithShape="1">
          <a:blip r:embed="rId2"/>
          <a:srcRect l="21068" t="20447" r="22182" b="19181"/>
          <a:stretch/>
        </p:blipFill>
        <p:spPr>
          <a:xfrm>
            <a:off x="930452" y="3530489"/>
            <a:ext cx="3951306" cy="2708895"/>
          </a:xfrm>
          <a:prstGeom prst="rect">
            <a:avLst/>
          </a:prstGeom>
        </p:spPr>
      </p:pic>
      <p:pic>
        <p:nvPicPr>
          <p:cNvPr id="3075" name="圖片 1"/>
          <p:cNvPicPr>
            <a:picLocks noChangeAspect="1" noChangeArrowheads="1"/>
          </p:cNvPicPr>
          <p:nvPr/>
        </p:nvPicPr>
        <p:blipFill rotWithShape="1">
          <a:blip r:embed="rId3">
            <a:extLst>
              <a:ext uri="{28A0092B-C50C-407E-A947-70E740481C1C}">
                <a14:useLocalDpi xmlns:a14="http://schemas.microsoft.com/office/drawing/2010/main" val="0"/>
              </a:ext>
            </a:extLst>
          </a:blip>
          <a:srcRect l="21120" t="15262" r="38750" b="23303"/>
          <a:stretch/>
        </p:blipFill>
        <p:spPr bwMode="auto">
          <a:xfrm>
            <a:off x="5096675" y="3512928"/>
            <a:ext cx="3804010" cy="245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a:extLst>
              <a:ext uri="{FF2B5EF4-FFF2-40B4-BE49-F238E27FC236}">
                <a16:creationId xmlns:a16="http://schemas.microsoft.com/office/drawing/2014/main" id="{C6D7D500-6B01-43A5-AFFF-86FCB3F4F958}"/>
              </a:ext>
            </a:extLst>
          </p:cNvPr>
          <p:cNvSpPr>
            <a:spLocks noGrp="1"/>
          </p:cNvSpPr>
          <p:nvPr>
            <p:ph type="title"/>
          </p:nvPr>
        </p:nvSpPr>
        <p:spPr/>
        <p:txBody>
          <a:bodyPr>
            <a:normAutofit fontScale="90000"/>
          </a:bodyPr>
          <a:lstStyle/>
          <a:p>
            <a:pPr>
              <a:lnSpc>
                <a:spcPct val="150000"/>
              </a:lnSpc>
            </a:pPr>
            <a:r>
              <a:rPr lang="zh-TW" altLang="en-US" dirty="0"/>
              <a:t>三、</a:t>
            </a:r>
            <a:r>
              <a:rPr lang="zh-TW" altLang="zh-TW" dirty="0"/>
              <a:t>服務整合</a:t>
            </a:r>
            <a:r>
              <a:rPr lang="zh-TW" altLang="zh-TW" dirty="0" smtClean="0"/>
              <a:t>程度</a:t>
            </a:r>
            <a:r>
              <a:rPr lang="en-US" altLang="zh-TW" dirty="0" smtClean="0"/>
              <a:t>(</a:t>
            </a:r>
            <a:r>
              <a:rPr lang="zh-TW" altLang="en-US" dirty="0" smtClean="0"/>
              <a:t>續</a:t>
            </a:r>
            <a:r>
              <a:rPr lang="en-US" altLang="zh-TW" dirty="0" smtClean="0"/>
              <a:t>)</a:t>
            </a:r>
            <a:endParaRPr lang="zh-TW" altLang="en-US" dirty="0"/>
          </a:p>
        </p:txBody>
      </p:sp>
      <p:sp>
        <p:nvSpPr>
          <p:cNvPr id="4" name="投影片編號版面配置區 3">
            <a:extLst>
              <a:ext uri="{FF2B5EF4-FFF2-40B4-BE49-F238E27FC236}">
                <a16:creationId xmlns:a16="http://schemas.microsoft.com/office/drawing/2014/main" id="{898D3700-9F1D-4A58-A6E0-9003ABB11EA8}"/>
              </a:ext>
            </a:extLst>
          </p:cNvPr>
          <p:cNvSpPr>
            <a:spLocks noGrp="1"/>
          </p:cNvSpPr>
          <p:nvPr>
            <p:ph type="sldNum" sz="quarter" idx="12"/>
          </p:nvPr>
        </p:nvSpPr>
        <p:spPr/>
        <p:txBody>
          <a:bodyPr/>
          <a:lstStyle/>
          <a:p>
            <a:fld id="{5441CF7D-AAC9-44DB-8537-A180797F7800}" type="slidenum">
              <a:rPr lang="zh-TW" altLang="en-US" smtClean="0"/>
              <a:pPr/>
              <a:t>19</a:t>
            </a:fld>
            <a:endParaRPr lang="zh-TW" altLang="en-US"/>
          </a:p>
        </p:txBody>
      </p:sp>
      <p:sp>
        <p:nvSpPr>
          <p:cNvPr id="3" name="矩形 2"/>
          <p:cNvSpPr/>
          <p:nvPr/>
        </p:nvSpPr>
        <p:spPr>
          <a:xfrm>
            <a:off x="424459" y="887131"/>
            <a:ext cx="8219209" cy="2416046"/>
          </a:xfrm>
          <a:prstGeom prst="rect">
            <a:avLst/>
          </a:prstGeom>
        </p:spPr>
        <p:txBody>
          <a:bodyPr wrap="square">
            <a:spAutoFit/>
          </a:bodyPr>
          <a:lstStyle/>
          <a:p>
            <a:pPr algn="just"/>
            <a:r>
              <a:rPr lang="zh-TW" altLang="en-US" sz="2400" b="1" dirty="0" smtClean="0">
                <a:solidFill>
                  <a:srgbClr val="0070C0"/>
                </a:solidFill>
                <a:latin typeface="微軟正黑體" panose="020B0604030504040204" pitchFamily="34" charset="-120"/>
                <a:ea typeface="微軟正黑體" panose="020B0604030504040204" pitchFamily="34" charset="-120"/>
              </a:rPr>
              <a:t>商業應用</a:t>
            </a:r>
            <a:endParaRPr lang="en-US" altLang="zh-TW" sz="2400" b="1" dirty="0">
              <a:solidFill>
                <a:srgbClr val="0070C0"/>
              </a:solidFill>
              <a:latin typeface="微軟正黑體" panose="020B0604030504040204" pitchFamily="34" charset="-120"/>
              <a:ea typeface="微軟正黑體" panose="020B0604030504040204" pitchFamily="34" charset="-120"/>
            </a:endParaRPr>
          </a:p>
          <a:p>
            <a:pPr algn="just">
              <a:spcBef>
                <a:spcPts val="600"/>
              </a:spcBef>
            </a:pPr>
            <a:r>
              <a:rPr lang="en-US" altLang="zh-TW" sz="1700" b="1" spc="-100" dirty="0" smtClean="0">
                <a:latin typeface="微軟正黑體" panose="020B0604030504040204" pitchFamily="34" charset="-120"/>
                <a:ea typeface="微軟正黑體" panose="020B0604030504040204" pitchFamily="34" charset="-120"/>
              </a:rPr>
              <a:t>(</a:t>
            </a:r>
            <a:r>
              <a:rPr lang="zh-TW" altLang="en-US" sz="1700" b="1" spc="-100" dirty="0" smtClean="0">
                <a:latin typeface="微軟正黑體" panose="020B0604030504040204" pitchFamily="34" charset="-120"/>
                <a:ea typeface="微軟正黑體" panose="020B0604030504040204" pitchFamily="34" charset="-120"/>
              </a:rPr>
              <a:t>三</a:t>
            </a:r>
            <a:r>
              <a:rPr lang="en-US" altLang="zh-TW" sz="1700" b="1" spc="-100" dirty="0">
                <a:latin typeface="微軟正黑體" panose="020B0604030504040204" pitchFamily="34" charset="-120"/>
                <a:ea typeface="微軟正黑體" panose="020B0604030504040204" pitchFamily="34" charset="-120"/>
              </a:rPr>
              <a:t>) Histock</a:t>
            </a:r>
            <a:r>
              <a:rPr lang="zh-TW" altLang="en-US" sz="1700" b="1" spc="-100" dirty="0">
                <a:latin typeface="微軟正黑體" panose="020B0604030504040204" pitchFamily="34" charset="-120"/>
                <a:ea typeface="微軟正黑體" panose="020B0604030504040204" pitchFamily="34" charset="-120"/>
              </a:rPr>
              <a:t>嗨投資</a:t>
            </a:r>
            <a:r>
              <a:rPr lang="zh-TW" altLang="en-US" sz="1700" b="1" spc="-100" dirty="0" smtClean="0">
                <a:latin typeface="微軟正黑體" panose="020B0604030504040204" pitchFamily="34" charset="-120"/>
                <a:ea typeface="微軟正黑體" panose="020B0604030504040204" pitchFamily="34" charset="-120"/>
              </a:rPr>
              <a:t>理財網站</a:t>
            </a:r>
            <a:endParaRPr lang="en-US" altLang="zh-TW" sz="1700" b="1" spc="-100" dirty="0" smtClean="0">
              <a:latin typeface="微軟正黑體" panose="020B0604030504040204" pitchFamily="34" charset="-120"/>
              <a:ea typeface="微軟正黑體" panose="020B0604030504040204" pitchFamily="34" charset="-120"/>
            </a:endParaRPr>
          </a:p>
          <a:p>
            <a:pPr marL="361950" algn="just">
              <a:lnSpc>
                <a:spcPts val="2400"/>
              </a:lnSpc>
              <a:spcBef>
                <a:spcPts val="600"/>
              </a:spcBef>
            </a:pPr>
            <a:r>
              <a:rPr lang="zh-TW" altLang="en-US" sz="1700" b="1" spc="-100" dirty="0" smtClean="0">
                <a:latin typeface="微軟正黑體" panose="020B0604030504040204" pitchFamily="34" charset="-120"/>
                <a:ea typeface="微軟正黑體" panose="020B0604030504040204" pitchFamily="34" charset="-120"/>
              </a:rPr>
              <a:t>以清楚易懂之圖像化</a:t>
            </a:r>
            <a:r>
              <a:rPr lang="zh-TW" altLang="en-US" sz="1700" b="1" spc="-100" dirty="0">
                <a:latin typeface="微軟正黑體" panose="020B0604030504040204" pitchFamily="34" charset="-120"/>
                <a:ea typeface="微軟正黑體" panose="020B0604030504040204" pitchFamily="34" charset="-120"/>
              </a:rPr>
              <a:t>工具，提供即時完整</a:t>
            </a:r>
            <a:r>
              <a:rPr lang="zh-TW" altLang="en-US" sz="1700" b="1" spc="-100" dirty="0" smtClean="0">
                <a:latin typeface="微軟正黑體" panose="020B0604030504040204" pitchFamily="34" charset="-120"/>
                <a:ea typeface="微軟正黑體" panose="020B0604030504040204" pitchFamily="34" charset="-120"/>
              </a:rPr>
              <a:t>的多種市場資訊，使用者可綜合分析資料間之關聯性</a:t>
            </a:r>
            <a:endParaRPr lang="en-US" altLang="zh-TW" sz="1700" b="1" spc="-100" dirty="0" smtClean="0">
              <a:latin typeface="微軟正黑體" panose="020B0604030504040204" pitchFamily="34" charset="-120"/>
              <a:ea typeface="微軟正黑體" panose="020B0604030504040204" pitchFamily="34" charset="-120"/>
            </a:endParaRPr>
          </a:p>
          <a:p>
            <a:pPr marL="647700" indent="-285750" algn="just">
              <a:lnSpc>
                <a:spcPts val="2400"/>
              </a:lnSpc>
              <a:buFont typeface="Wingdings" panose="05000000000000000000" pitchFamily="2" charset="2"/>
              <a:buChar char="ü"/>
            </a:pPr>
            <a:r>
              <a:rPr lang="zh-TW" altLang="en-US" sz="1700" b="1" spc="-100" dirty="0" smtClean="0">
                <a:latin typeface="微軟正黑體" panose="020B0604030504040204" pitchFamily="34" charset="-120"/>
                <a:ea typeface="微軟正黑體" panose="020B0604030504040204" pitchFamily="34" charset="-120"/>
              </a:rPr>
              <a:t>「三大法人</a:t>
            </a:r>
            <a:r>
              <a:rPr lang="en-US" altLang="zh-TW" sz="1700" b="1" spc="-100" dirty="0" smtClean="0">
                <a:latin typeface="微軟正黑體" panose="020B0604030504040204" pitchFamily="34" charset="-120"/>
                <a:ea typeface="微軟正黑體" panose="020B0604030504040204" pitchFamily="34" charset="-120"/>
              </a:rPr>
              <a:t>-</a:t>
            </a:r>
            <a:r>
              <a:rPr lang="zh-TW" altLang="en-US" sz="1700" b="1" spc="-100" dirty="0" smtClean="0">
                <a:latin typeface="微軟正黑體" panose="020B0604030504040204" pitchFamily="34" charset="-120"/>
                <a:ea typeface="微軟正黑體" panose="020B0604030504040204" pitchFamily="34" charset="-120"/>
              </a:rPr>
              <a:t>法人籌碼圖表」：結合證交所公布之加權指數每日行情、三大法人買賣超金額，及期貨市場三大法人及大額交易人未沖銷部位等資料</a:t>
            </a:r>
            <a:endParaRPr lang="en-US" altLang="zh-TW" sz="1700" b="1" spc="-100" dirty="0" smtClean="0">
              <a:latin typeface="微軟正黑體" panose="020B0604030504040204" pitchFamily="34" charset="-120"/>
              <a:ea typeface="微軟正黑體" panose="020B0604030504040204" pitchFamily="34" charset="-120"/>
            </a:endParaRPr>
          </a:p>
          <a:p>
            <a:pPr marL="647700" indent="-285750" algn="just">
              <a:lnSpc>
                <a:spcPts val="2400"/>
              </a:lnSpc>
              <a:buFont typeface="Wingdings" panose="05000000000000000000" pitchFamily="2" charset="2"/>
              <a:buChar char="ü"/>
            </a:pPr>
            <a:r>
              <a:rPr lang="zh-TW" altLang="en-US" sz="1700" b="1" spc="-100" dirty="0" smtClean="0">
                <a:latin typeface="微軟正黑體" panose="020B0604030504040204" pitchFamily="34" charset="-120"/>
                <a:ea typeface="微軟正黑體" panose="020B0604030504040204" pitchFamily="34" charset="-120"/>
              </a:rPr>
              <a:t>「</a:t>
            </a:r>
            <a:r>
              <a:rPr lang="zh-TW" altLang="en-US" sz="1700" b="1" spc="-100" dirty="0">
                <a:latin typeface="微軟正黑體" panose="020B0604030504040204" pitchFamily="34" charset="-120"/>
                <a:ea typeface="微軟正黑體" panose="020B0604030504040204" pitchFamily="34" charset="-120"/>
              </a:rPr>
              <a:t>臺指月選擇權每日交易行情</a:t>
            </a:r>
            <a:r>
              <a:rPr lang="zh-TW" altLang="en-US" sz="1700" b="1" spc="-100" dirty="0" smtClean="0">
                <a:latin typeface="微軟正黑體" panose="020B0604030504040204" pitchFamily="34" charset="-120"/>
                <a:ea typeface="微軟正黑體" panose="020B0604030504040204" pitchFamily="34" charset="-120"/>
              </a:rPr>
              <a:t>」：</a:t>
            </a:r>
            <a:r>
              <a:rPr lang="zh-TW" altLang="en-US" sz="1700" b="1" spc="-100" dirty="0">
                <a:latin typeface="微軟正黑體" panose="020B0604030504040204" pitchFamily="34" charset="-120"/>
                <a:ea typeface="微軟正黑體" panose="020B0604030504040204" pitchFamily="34" charset="-120"/>
              </a:rPr>
              <a:t>以圖像顯示選擇權每日未沖銷量分布</a:t>
            </a:r>
            <a:r>
              <a:rPr lang="zh-TW" altLang="en-US" sz="1700" b="1" spc="-100" dirty="0" smtClean="0">
                <a:latin typeface="微軟正黑體" panose="020B0604030504040204" pitchFamily="34" charset="-120"/>
                <a:ea typeface="微軟正黑體" panose="020B0604030504040204" pitchFamily="34" charset="-120"/>
              </a:rPr>
              <a:t>情形</a:t>
            </a:r>
            <a:endParaRPr lang="zh-TW" altLang="en-US" sz="1700" b="1" spc="-100" dirty="0">
              <a:latin typeface="微軟正黑體" panose="020B0604030504040204" pitchFamily="34" charset="-120"/>
              <a:ea typeface="微軟正黑體" panose="020B0604030504040204" pitchFamily="34" charset="-120"/>
            </a:endParaRPr>
          </a:p>
        </p:txBody>
      </p:sp>
      <p:sp>
        <p:nvSpPr>
          <p:cNvPr id="5" name="矩形 4"/>
          <p:cNvSpPr/>
          <p:nvPr/>
        </p:nvSpPr>
        <p:spPr>
          <a:xfrm>
            <a:off x="1758194" y="3312984"/>
            <a:ext cx="2414419" cy="338554"/>
          </a:xfrm>
          <a:prstGeom prst="rect">
            <a:avLst/>
          </a:prstGeom>
        </p:spPr>
        <p:txBody>
          <a:bodyPr wrap="square">
            <a:spAutoFit/>
          </a:bodyPr>
          <a:lstStyle/>
          <a:p>
            <a:pPr algn="just"/>
            <a:r>
              <a:rPr lang="zh-TW" altLang="en-US" sz="1600" b="1" dirty="0">
                <a:solidFill>
                  <a:srgbClr val="0070C0"/>
                </a:solidFill>
                <a:latin typeface="微軟正黑體" panose="020B0604030504040204" pitchFamily="34" charset="-120"/>
                <a:ea typeface="微軟正黑體" panose="020B0604030504040204" pitchFamily="34" charset="-120"/>
                <a:cs typeface="Mangal" panose="02040503050203030202" pitchFamily="18" charset="0"/>
              </a:rPr>
              <a:t>三大法人</a:t>
            </a:r>
            <a:r>
              <a:rPr lang="en-US" altLang="zh-TW" sz="1600" b="1" dirty="0">
                <a:solidFill>
                  <a:srgbClr val="0070C0"/>
                </a:solidFill>
                <a:latin typeface="微軟正黑體" panose="020B0604030504040204" pitchFamily="34" charset="-120"/>
                <a:ea typeface="微軟正黑體" panose="020B0604030504040204" pitchFamily="34" charset="-120"/>
                <a:cs typeface="Mangal" panose="02040503050203030202" pitchFamily="18" charset="0"/>
              </a:rPr>
              <a:t>-</a:t>
            </a:r>
            <a:r>
              <a:rPr lang="zh-TW" altLang="en-US" sz="1600" b="1" dirty="0">
                <a:solidFill>
                  <a:srgbClr val="0070C0"/>
                </a:solidFill>
                <a:latin typeface="微軟正黑體" panose="020B0604030504040204" pitchFamily="34" charset="-120"/>
                <a:ea typeface="微軟正黑體" panose="020B0604030504040204" pitchFamily="34" charset="-120"/>
                <a:cs typeface="Mangal" panose="02040503050203030202" pitchFamily="18" charset="0"/>
              </a:rPr>
              <a:t>法人籌碼圖表</a:t>
            </a:r>
            <a:endParaRPr lang="zh-TW" altLang="en-US" sz="1600" b="1" dirty="0">
              <a:solidFill>
                <a:srgbClr val="0070C0"/>
              </a:solidFill>
              <a:latin typeface="微軟正黑體" panose="020B0604030504040204" pitchFamily="34" charset="-120"/>
              <a:ea typeface="微軟正黑體" panose="020B0604030504040204" pitchFamily="34" charset="-120"/>
            </a:endParaRPr>
          </a:p>
        </p:txBody>
      </p:sp>
      <p:sp>
        <p:nvSpPr>
          <p:cNvPr id="24" name="文字方塊 23"/>
          <p:cNvSpPr txBox="1"/>
          <p:nvPr/>
        </p:nvSpPr>
        <p:spPr>
          <a:xfrm>
            <a:off x="5401514" y="3038677"/>
            <a:ext cx="528389" cy="646331"/>
          </a:xfrm>
          <a:prstGeom prst="rect">
            <a:avLst/>
          </a:prstGeom>
          <a:noFill/>
        </p:spPr>
        <p:txBody>
          <a:bodyPr wrap="square" rtlCol="0">
            <a:spAutoFit/>
          </a:bodyPr>
          <a:lstStyle/>
          <a:p>
            <a:r>
              <a:rPr lang="en-US" altLang="zh-TW" sz="3600" b="1" dirty="0">
                <a:solidFill>
                  <a:srgbClr val="FFCB05"/>
                </a:solidFill>
                <a:latin typeface="Arial" panose="020B0604020202020204" pitchFamily="34" charset="0"/>
                <a:cs typeface="Arial" panose="020B0604020202020204" pitchFamily="34" charset="0"/>
              </a:rPr>
              <a:t>2</a:t>
            </a:r>
            <a:endParaRPr lang="zh-TW" altLang="en-US" sz="3600" b="1" dirty="0">
              <a:solidFill>
                <a:srgbClr val="FFCB05"/>
              </a:solidFill>
              <a:latin typeface="Arial" panose="020B0604020202020204" pitchFamily="34" charset="0"/>
              <a:cs typeface="Arial" panose="020B0604020202020204" pitchFamily="34" charset="0"/>
            </a:endParaRPr>
          </a:p>
        </p:txBody>
      </p:sp>
      <p:sp>
        <p:nvSpPr>
          <p:cNvPr id="26" name="文字方塊 25"/>
          <p:cNvSpPr txBox="1"/>
          <p:nvPr/>
        </p:nvSpPr>
        <p:spPr>
          <a:xfrm>
            <a:off x="1411326" y="3095162"/>
            <a:ext cx="528389" cy="646331"/>
          </a:xfrm>
          <a:prstGeom prst="rect">
            <a:avLst/>
          </a:prstGeom>
          <a:noFill/>
        </p:spPr>
        <p:txBody>
          <a:bodyPr wrap="square" rtlCol="0">
            <a:spAutoFit/>
          </a:bodyPr>
          <a:lstStyle/>
          <a:p>
            <a:r>
              <a:rPr lang="en-US" altLang="zh-TW" sz="3600" b="1" dirty="0" smtClean="0">
                <a:solidFill>
                  <a:srgbClr val="FFCB05"/>
                </a:solidFill>
                <a:latin typeface="Arial" panose="020B0604020202020204" pitchFamily="34" charset="0"/>
                <a:cs typeface="Arial" panose="020B0604020202020204" pitchFamily="34" charset="0"/>
              </a:rPr>
              <a:t>1</a:t>
            </a:r>
            <a:endParaRPr lang="zh-TW" altLang="en-US" sz="3600" b="1" dirty="0">
              <a:solidFill>
                <a:srgbClr val="FFCB05"/>
              </a:solidFill>
              <a:latin typeface="Arial" panose="020B0604020202020204" pitchFamily="34" charset="0"/>
              <a:cs typeface="Arial" panose="020B0604020202020204" pitchFamily="34" charset="0"/>
            </a:endParaRPr>
          </a:p>
        </p:txBody>
      </p:sp>
      <p:sp>
        <p:nvSpPr>
          <p:cNvPr id="20" name="矩形 19"/>
          <p:cNvSpPr/>
          <p:nvPr/>
        </p:nvSpPr>
        <p:spPr>
          <a:xfrm>
            <a:off x="5831348" y="3270829"/>
            <a:ext cx="2414419" cy="338554"/>
          </a:xfrm>
          <a:prstGeom prst="rect">
            <a:avLst/>
          </a:prstGeom>
        </p:spPr>
        <p:txBody>
          <a:bodyPr wrap="square">
            <a:spAutoFit/>
          </a:bodyPr>
          <a:lstStyle/>
          <a:p>
            <a:pPr algn="just"/>
            <a:r>
              <a:rPr lang="zh-TW" altLang="en-US" sz="1600" b="1" dirty="0" smtClean="0">
                <a:solidFill>
                  <a:srgbClr val="0070C0"/>
                </a:solidFill>
                <a:latin typeface="微軟正黑體" panose="020B0604030504040204" pitchFamily="34" charset="-120"/>
                <a:ea typeface="微軟正黑體" panose="020B0604030504040204" pitchFamily="34" charset="-120"/>
                <a:cs typeface="Mangal" panose="02040503050203030202" pitchFamily="18" charset="0"/>
              </a:rPr>
              <a:t>臺指選擇權</a:t>
            </a:r>
            <a:r>
              <a:rPr lang="zh-TW" altLang="en-US" sz="1600" b="1" dirty="0">
                <a:solidFill>
                  <a:srgbClr val="0070C0"/>
                </a:solidFill>
                <a:latin typeface="微軟正黑體" panose="020B0604030504040204" pitchFamily="34" charset="-120"/>
                <a:ea typeface="微軟正黑體" panose="020B0604030504040204" pitchFamily="34" charset="-120"/>
                <a:cs typeface="Mangal" panose="02040503050203030202" pitchFamily="18" charset="0"/>
              </a:rPr>
              <a:t>未平</a:t>
            </a:r>
            <a:r>
              <a:rPr lang="zh-TW" altLang="en-US" sz="1600" b="1" dirty="0" smtClean="0">
                <a:solidFill>
                  <a:srgbClr val="0070C0"/>
                </a:solidFill>
                <a:latin typeface="微軟正黑體" panose="020B0604030504040204" pitchFamily="34" charset="-120"/>
                <a:ea typeface="微軟正黑體" panose="020B0604030504040204" pitchFamily="34" charset="-120"/>
                <a:cs typeface="Mangal" panose="02040503050203030202" pitchFamily="18" charset="0"/>
              </a:rPr>
              <a:t>倉序列</a:t>
            </a:r>
            <a:endParaRPr lang="zh-TW" altLang="en-US" sz="1600" b="1" dirty="0">
              <a:solidFill>
                <a:srgbClr val="0070C0"/>
              </a:solidFill>
              <a:latin typeface="微軟正黑體" panose="020B0604030504040204" pitchFamily="34" charset="-120"/>
              <a:ea typeface="微軟正黑體" panose="020B0604030504040204" pitchFamily="34" charset="-120"/>
              <a:cs typeface="Mangal" panose="02040503050203030202" pitchFamily="18" charset="0"/>
            </a:endParaRPr>
          </a:p>
        </p:txBody>
      </p:sp>
      <p:sp>
        <p:nvSpPr>
          <p:cNvPr id="11" name="矩形 10"/>
          <p:cNvSpPr/>
          <p:nvPr/>
        </p:nvSpPr>
        <p:spPr>
          <a:xfrm>
            <a:off x="5399578" y="5931607"/>
            <a:ext cx="2988319" cy="307777"/>
          </a:xfrm>
          <a:prstGeom prst="rect">
            <a:avLst/>
          </a:prstGeom>
        </p:spPr>
        <p:txBody>
          <a:bodyPr wrap="none">
            <a:spAutoFit/>
          </a:bodyPr>
          <a:lstStyle/>
          <a:p>
            <a:pPr algn="just">
              <a:spcBef>
                <a:spcPts val="600"/>
              </a:spcBef>
            </a:pPr>
            <a:r>
              <a:rPr lang="zh-TW" altLang="en-US" sz="1400" spc="-1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400" spc="-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spc="-100" dirty="0">
                <a:latin typeface="Times New Roman" panose="02020603050405020304" pitchFamily="18" charset="0"/>
                <a:ea typeface="標楷體" panose="03000509000000000000" pitchFamily="65" charset="-120"/>
                <a:cs typeface="Times New Roman" panose="02020603050405020304" pitchFamily="18" charset="0"/>
              </a:rPr>
              <a:t>圖片</a:t>
            </a:r>
            <a:r>
              <a:rPr lang="zh-TW" altLang="en-US" sz="1400" spc="-100" dirty="0" smtClean="0">
                <a:latin typeface="Times New Roman" panose="02020603050405020304" pitchFamily="18" charset="0"/>
                <a:ea typeface="標楷體" panose="03000509000000000000" pitchFamily="65" charset="-120"/>
                <a:cs typeface="Times New Roman" panose="02020603050405020304" pitchFamily="18" charset="0"/>
              </a:rPr>
              <a:t>來源</a:t>
            </a:r>
            <a:r>
              <a:rPr lang="zh-TW" altLang="en-US" sz="1400" spc="-100" dirty="0">
                <a:latin typeface="Times New Roman" panose="02020603050405020304" pitchFamily="18" charset="0"/>
                <a:ea typeface="標楷體" panose="03000509000000000000" pitchFamily="65" charset="-120"/>
                <a:cs typeface="Times New Roman" panose="02020603050405020304" pitchFamily="18" charset="0"/>
              </a:rPr>
              <a:t>為</a:t>
            </a:r>
            <a:r>
              <a:rPr lang="en-US" altLang="zh-TW" sz="1400" spc="-100" dirty="0" smtClean="0">
                <a:latin typeface="Times New Roman" panose="02020603050405020304" pitchFamily="18" charset="0"/>
                <a:ea typeface="標楷體" panose="03000509000000000000" pitchFamily="65" charset="-120"/>
                <a:cs typeface="Times New Roman" panose="02020603050405020304" pitchFamily="18" charset="0"/>
              </a:rPr>
              <a:t>Histock</a:t>
            </a:r>
            <a:r>
              <a:rPr lang="zh-TW" altLang="en-US" sz="1400" spc="-100" dirty="0">
                <a:latin typeface="Times New Roman" panose="02020603050405020304" pitchFamily="18" charset="0"/>
                <a:ea typeface="標楷體" panose="03000509000000000000" pitchFamily="65" charset="-120"/>
                <a:cs typeface="Times New Roman" panose="02020603050405020304" pitchFamily="18" charset="0"/>
              </a:rPr>
              <a:t>嗨投資理財網站</a:t>
            </a:r>
            <a:endParaRPr lang="en-US" altLang="zh-TW" sz="1400" spc="-1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771945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CC84B3D-7C47-462C-9059-9304853585B8}"/>
              </a:ext>
            </a:extLst>
          </p:cNvPr>
          <p:cNvSpPr>
            <a:spLocks noGrp="1"/>
          </p:cNvSpPr>
          <p:nvPr>
            <p:ph type="title"/>
          </p:nvPr>
        </p:nvSpPr>
        <p:spPr/>
        <p:txBody>
          <a:bodyPr>
            <a:normAutofit/>
          </a:bodyPr>
          <a:lstStyle/>
          <a:p>
            <a:r>
              <a:rPr lang="zh-TW" altLang="en-US" dirty="0"/>
              <a:t>大綱</a:t>
            </a:r>
          </a:p>
        </p:txBody>
      </p:sp>
      <p:sp>
        <p:nvSpPr>
          <p:cNvPr id="3" name="內容版面配置區 2">
            <a:extLst>
              <a:ext uri="{FF2B5EF4-FFF2-40B4-BE49-F238E27FC236}">
                <a16:creationId xmlns:a16="http://schemas.microsoft.com/office/drawing/2014/main" id="{857B959E-682C-49E8-AD2E-54861AB018BD}"/>
              </a:ext>
            </a:extLst>
          </p:cNvPr>
          <p:cNvSpPr>
            <a:spLocks noGrp="1"/>
          </p:cNvSpPr>
          <p:nvPr>
            <p:ph idx="1"/>
          </p:nvPr>
        </p:nvSpPr>
        <p:spPr>
          <a:xfrm>
            <a:off x="375249" y="1101223"/>
            <a:ext cx="8393502" cy="4972051"/>
          </a:xfrm>
        </p:spPr>
        <p:txBody>
          <a:bodyPr>
            <a:normAutofit/>
          </a:bodyPr>
          <a:lstStyle/>
          <a:p>
            <a:pPr marL="1077913" indent="-1077913">
              <a:lnSpc>
                <a:spcPct val="120000"/>
              </a:lnSpc>
              <a:buNone/>
            </a:pPr>
            <a:r>
              <a:rPr lang="zh-TW" altLang="en-US" sz="3200" b="1" dirty="0">
                <a:solidFill>
                  <a:schemeClr val="tx1">
                    <a:lumMod val="95000"/>
                    <a:lumOff val="5000"/>
                  </a:schemeClr>
                </a:solidFill>
              </a:rPr>
              <a:t>壹</a:t>
            </a:r>
            <a:r>
              <a:rPr lang="zh-TW" altLang="en-US" sz="3200" b="1" dirty="0" smtClean="0">
                <a:solidFill>
                  <a:schemeClr val="tx1">
                    <a:lumMod val="95000"/>
                    <a:lumOff val="5000"/>
                  </a:schemeClr>
                </a:solidFill>
              </a:rPr>
              <a:t>、</a:t>
            </a:r>
            <a:r>
              <a:rPr lang="zh-TW" altLang="en-US" sz="3200" b="1" dirty="0"/>
              <a:t>應用或服務簡介</a:t>
            </a:r>
          </a:p>
          <a:p>
            <a:pPr marL="0" indent="0">
              <a:lnSpc>
                <a:spcPct val="120000"/>
              </a:lnSpc>
              <a:buNone/>
            </a:pPr>
            <a:r>
              <a:rPr lang="zh-TW" altLang="en-US" sz="3200" b="1" dirty="0" smtClean="0">
                <a:solidFill>
                  <a:schemeClr val="tx1">
                    <a:lumMod val="95000"/>
                    <a:lumOff val="5000"/>
                  </a:schemeClr>
                </a:solidFill>
              </a:rPr>
              <a:t>貳、應用或服務說明</a:t>
            </a:r>
            <a:r>
              <a:rPr lang="en-US" altLang="zh-TW" sz="3200" b="1" dirty="0" smtClean="0">
                <a:solidFill>
                  <a:schemeClr val="tx1">
                    <a:lumMod val="95000"/>
                    <a:lumOff val="5000"/>
                  </a:schemeClr>
                </a:solidFill>
              </a:rPr>
              <a:t>(</a:t>
            </a:r>
            <a:r>
              <a:rPr lang="zh-TW" altLang="en-US" sz="3200" b="1" dirty="0" smtClean="0">
                <a:solidFill>
                  <a:schemeClr val="tx1">
                    <a:lumMod val="95000"/>
                    <a:lumOff val="5000"/>
                  </a:schemeClr>
                </a:solidFill>
              </a:rPr>
              <a:t>近一年成果</a:t>
            </a:r>
            <a:r>
              <a:rPr lang="en-US" altLang="zh-TW" sz="3200" b="1" dirty="0" smtClean="0">
                <a:solidFill>
                  <a:schemeClr val="tx1">
                    <a:lumMod val="95000"/>
                    <a:lumOff val="5000"/>
                  </a:schemeClr>
                </a:solidFill>
              </a:rPr>
              <a:t>)</a:t>
            </a:r>
            <a:endParaRPr lang="en-US" altLang="zh-TW" sz="3200" b="1" dirty="0">
              <a:solidFill>
                <a:schemeClr val="tx1">
                  <a:lumMod val="95000"/>
                  <a:lumOff val="5000"/>
                </a:schemeClr>
              </a:solidFill>
            </a:endParaRPr>
          </a:p>
          <a:p>
            <a:pPr marL="0" indent="0">
              <a:lnSpc>
                <a:spcPts val="2800"/>
              </a:lnSpc>
              <a:buNone/>
            </a:pPr>
            <a:r>
              <a:rPr lang="en-US" altLang="zh-TW" b="1" dirty="0">
                <a:solidFill>
                  <a:schemeClr val="tx1">
                    <a:lumMod val="95000"/>
                    <a:lumOff val="5000"/>
                  </a:schemeClr>
                </a:solidFill>
              </a:rPr>
              <a:t>	</a:t>
            </a:r>
            <a:r>
              <a:rPr lang="zh-TW" altLang="en-US" sz="2400" b="1" dirty="0">
                <a:solidFill>
                  <a:schemeClr val="tx1">
                    <a:lumMod val="95000"/>
                    <a:lumOff val="5000"/>
                  </a:schemeClr>
                </a:solidFill>
              </a:rPr>
              <a:t>一、緣起與目的</a:t>
            </a:r>
            <a:endParaRPr lang="en-US" altLang="zh-TW" sz="2400" b="1" dirty="0">
              <a:solidFill>
                <a:schemeClr val="tx1">
                  <a:lumMod val="95000"/>
                  <a:lumOff val="5000"/>
                </a:schemeClr>
              </a:solidFill>
            </a:endParaRPr>
          </a:p>
          <a:p>
            <a:pPr marL="0" indent="0">
              <a:lnSpc>
                <a:spcPts val="2800"/>
              </a:lnSpc>
              <a:buNone/>
            </a:pPr>
            <a:r>
              <a:rPr lang="en-US" altLang="zh-TW" sz="2400" b="1" dirty="0">
                <a:solidFill>
                  <a:schemeClr val="tx1">
                    <a:lumMod val="95000"/>
                    <a:lumOff val="5000"/>
                  </a:schemeClr>
                </a:solidFill>
              </a:rPr>
              <a:t>	</a:t>
            </a:r>
            <a:r>
              <a:rPr lang="zh-TW" altLang="en-US" sz="2400" b="1" dirty="0">
                <a:solidFill>
                  <a:schemeClr val="tx1">
                    <a:lumMod val="95000"/>
                    <a:lumOff val="5000"/>
                  </a:schemeClr>
                </a:solidFill>
              </a:rPr>
              <a:t>二、應用與服務定位及</a:t>
            </a:r>
            <a:r>
              <a:rPr lang="zh-TW" altLang="en-US" sz="2400" b="1" dirty="0" smtClean="0">
                <a:solidFill>
                  <a:schemeClr val="tx1">
                    <a:lumMod val="95000"/>
                    <a:lumOff val="5000"/>
                  </a:schemeClr>
                </a:solidFill>
              </a:rPr>
              <a:t>功能</a:t>
            </a:r>
            <a:endParaRPr lang="en-US" altLang="zh-TW" sz="2400" b="1" dirty="0" smtClean="0">
              <a:solidFill>
                <a:schemeClr val="tx1">
                  <a:lumMod val="95000"/>
                  <a:lumOff val="5000"/>
                </a:schemeClr>
              </a:solidFill>
            </a:endParaRPr>
          </a:p>
          <a:p>
            <a:pPr marL="0" indent="0">
              <a:lnSpc>
                <a:spcPts val="2800"/>
              </a:lnSpc>
              <a:buNone/>
            </a:pPr>
            <a:r>
              <a:rPr lang="en-US" altLang="zh-TW" sz="2400" b="1" dirty="0" smtClean="0">
                <a:solidFill>
                  <a:schemeClr val="tx1">
                    <a:lumMod val="95000"/>
                    <a:lumOff val="5000"/>
                  </a:schemeClr>
                </a:solidFill>
              </a:rPr>
              <a:t>	</a:t>
            </a:r>
            <a:r>
              <a:rPr lang="zh-TW" altLang="en-US" sz="2400" b="1" dirty="0" smtClean="0">
                <a:solidFill>
                  <a:schemeClr val="tx1">
                    <a:lumMod val="95000"/>
                    <a:lumOff val="5000"/>
                  </a:schemeClr>
                </a:solidFill>
              </a:rPr>
              <a:t>三</a:t>
            </a:r>
            <a:r>
              <a:rPr lang="zh-TW" altLang="en-US" sz="2400" b="1" dirty="0">
                <a:solidFill>
                  <a:schemeClr val="tx1">
                    <a:lumMod val="95000"/>
                    <a:lumOff val="5000"/>
                  </a:schemeClr>
                </a:solidFill>
              </a:rPr>
              <a:t>、服務整合</a:t>
            </a:r>
            <a:r>
              <a:rPr lang="zh-TW" altLang="en-US" sz="2400" b="1" dirty="0" smtClean="0">
                <a:solidFill>
                  <a:schemeClr val="tx1">
                    <a:lumMod val="95000"/>
                    <a:lumOff val="5000"/>
                  </a:schemeClr>
                </a:solidFill>
              </a:rPr>
              <a:t>程度</a:t>
            </a:r>
            <a:endParaRPr lang="en-US" altLang="zh-TW" sz="2400" b="1" dirty="0" smtClean="0">
              <a:solidFill>
                <a:schemeClr val="tx1">
                  <a:lumMod val="95000"/>
                  <a:lumOff val="5000"/>
                </a:schemeClr>
              </a:solidFill>
            </a:endParaRPr>
          </a:p>
          <a:p>
            <a:pPr marL="0" indent="0">
              <a:lnSpc>
                <a:spcPts val="2800"/>
              </a:lnSpc>
              <a:buNone/>
            </a:pPr>
            <a:r>
              <a:rPr lang="en-US" altLang="zh-TW" sz="2400" b="1" dirty="0">
                <a:solidFill>
                  <a:schemeClr val="tx1">
                    <a:lumMod val="95000"/>
                    <a:lumOff val="5000"/>
                  </a:schemeClr>
                </a:solidFill>
              </a:rPr>
              <a:t>	</a:t>
            </a:r>
            <a:r>
              <a:rPr lang="zh-TW" altLang="en-US" sz="2400" b="1" dirty="0">
                <a:solidFill>
                  <a:schemeClr val="tx1">
                    <a:lumMod val="95000"/>
                    <a:lumOff val="5000"/>
                  </a:schemeClr>
                </a:solidFill>
              </a:rPr>
              <a:t>四、應用</a:t>
            </a:r>
            <a:r>
              <a:rPr lang="zh-TW" altLang="en-US" sz="2400" b="1" dirty="0" smtClean="0">
                <a:solidFill>
                  <a:schemeClr val="tx1">
                    <a:lumMod val="95000"/>
                    <a:lumOff val="5000"/>
                  </a:schemeClr>
                </a:solidFill>
              </a:rPr>
              <a:t>效益</a:t>
            </a:r>
            <a:endParaRPr lang="en-US" altLang="zh-TW" sz="2400" b="1" dirty="0" smtClean="0">
              <a:solidFill>
                <a:schemeClr val="tx1">
                  <a:lumMod val="95000"/>
                  <a:lumOff val="5000"/>
                </a:schemeClr>
              </a:solidFill>
            </a:endParaRPr>
          </a:p>
          <a:p>
            <a:pPr marL="0" indent="0">
              <a:lnSpc>
                <a:spcPts val="2800"/>
              </a:lnSpc>
              <a:buNone/>
            </a:pPr>
            <a:r>
              <a:rPr lang="en-US" altLang="zh-TW" sz="2400" b="1" dirty="0">
                <a:solidFill>
                  <a:schemeClr val="tx1">
                    <a:lumMod val="95000"/>
                    <a:lumOff val="5000"/>
                  </a:schemeClr>
                </a:solidFill>
              </a:rPr>
              <a:t>	</a:t>
            </a:r>
            <a:r>
              <a:rPr lang="zh-TW" altLang="en-US" sz="2400" b="1" dirty="0">
                <a:solidFill>
                  <a:schemeClr val="tx1">
                    <a:lumMod val="95000"/>
                    <a:lumOff val="5000"/>
                  </a:schemeClr>
                </a:solidFill>
              </a:rPr>
              <a:t>五、</a:t>
            </a:r>
            <a:r>
              <a:rPr lang="zh-TW" altLang="en-US" sz="2400" b="1" dirty="0" smtClean="0">
                <a:solidFill>
                  <a:schemeClr val="tx1">
                    <a:lumMod val="95000"/>
                    <a:lumOff val="5000"/>
                  </a:schemeClr>
                </a:solidFill>
              </a:rPr>
              <a:t>未來潛力</a:t>
            </a:r>
            <a:endParaRPr lang="en-US" altLang="zh-TW" sz="2400" b="1" dirty="0">
              <a:solidFill>
                <a:schemeClr val="tx1">
                  <a:lumMod val="95000"/>
                  <a:lumOff val="5000"/>
                </a:schemeClr>
              </a:solidFill>
            </a:endParaRPr>
          </a:p>
        </p:txBody>
      </p:sp>
      <p:sp>
        <p:nvSpPr>
          <p:cNvPr id="4" name="投影片編號版面配置區 3">
            <a:extLst>
              <a:ext uri="{FF2B5EF4-FFF2-40B4-BE49-F238E27FC236}">
                <a16:creationId xmlns:a16="http://schemas.microsoft.com/office/drawing/2014/main" id="{94EA323A-0CCE-4D38-980F-A8DC08246FC6}"/>
              </a:ext>
            </a:extLst>
          </p:cNvPr>
          <p:cNvSpPr>
            <a:spLocks noGrp="1"/>
          </p:cNvSpPr>
          <p:nvPr>
            <p:ph type="sldNum" sz="quarter" idx="12"/>
          </p:nvPr>
        </p:nvSpPr>
        <p:spPr/>
        <p:txBody>
          <a:bodyPr/>
          <a:lstStyle/>
          <a:p>
            <a:fld id="{5441CF7D-AAC9-44DB-8537-A180797F7800}" type="slidenum">
              <a:rPr lang="zh-TW" altLang="en-US" smtClean="0"/>
              <a:pPr/>
              <a:t>2</a:t>
            </a:fld>
            <a:endParaRPr lang="zh-TW" altLang="en-US" dirty="0"/>
          </a:p>
        </p:txBody>
      </p:sp>
    </p:spTree>
    <p:extLst>
      <p:ext uri="{BB962C8B-B14F-4D97-AF65-F5344CB8AC3E}">
        <p14:creationId xmlns:p14="http://schemas.microsoft.com/office/powerpoint/2010/main" val="19144190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6D7D500-6B01-43A5-AFFF-86FCB3F4F958}"/>
              </a:ext>
            </a:extLst>
          </p:cNvPr>
          <p:cNvSpPr>
            <a:spLocks noGrp="1"/>
          </p:cNvSpPr>
          <p:nvPr>
            <p:ph type="title"/>
          </p:nvPr>
        </p:nvSpPr>
        <p:spPr/>
        <p:txBody>
          <a:bodyPr>
            <a:normAutofit fontScale="90000"/>
          </a:bodyPr>
          <a:lstStyle/>
          <a:p>
            <a:pPr>
              <a:lnSpc>
                <a:spcPct val="150000"/>
              </a:lnSpc>
            </a:pPr>
            <a:r>
              <a:rPr lang="zh-TW" altLang="en-US" dirty="0"/>
              <a:t>三、</a:t>
            </a:r>
            <a:r>
              <a:rPr lang="zh-TW" altLang="zh-TW" dirty="0"/>
              <a:t>服務整合</a:t>
            </a:r>
            <a:r>
              <a:rPr lang="zh-TW" altLang="zh-TW" dirty="0" smtClean="0"/>
              <a:t>程度</a:t>
            </a:r>
            <a:r>
              <a:rPr lang="en-US" altLang="zh-TW" dirty="0" smtClean="0"/>
              <a:t>(</a:t>
            </a:r>
            <a:r>
              <a:rPr lang="zh-TW" altLang="en-US" dirty="0" smtClean="0"/>
              <a:t>續</a:t>
            </a:r>
            <a:r>
              <a:rPr lang="en-US" altLang="zh-TW" dirty="0" smtClean="0"/>
              <a:t>)</a:t>
            </a:r>
            <a:endParaRPr lang="zh-TW" altLang="en-US" dirty="0"/>
          </a:p>
        </p:txBody>
      </p:sp>
      <p:sp>
        <p:nvSpPr>
          <p:cNvPr id="4" name="投影片編號版面配置區 3">
            <a:extLst>
              <a:ext uri="{FF2B5EF4-FFF2-40B4-BE49-F238E27FC236}">
                <a16:creationId xmlns:a16="http://schemas.microsoft.com/office/drawing/2014/main" id="{898D3700-9F1D-4A58-A6E0-9003ABB11EA8}"/>
              </a:ext>
            </a:extLst>
          </p:cNvPr>
          <p:cNvSpPr>
            <a:spLocks noGrp="1"/>
          </p:cNvSpPr>
          <p:nvPr>
            <p:ph type="sldNum" sz="quarter" idx="12"/>
          </p:nvPr>
        </p:nvSpPr>
        <p:spPr/>
        <p:txBody>
          <a:bodyPr/>
          <a:lstStyle/>
          <a:p>
            <a:fld id="{5441CF7D-AAC9-44DB-8537-A180797F7800}" type="slidenum">
              <a:rPr lang="zh-TW" altLang="en-US" smtClean="0"/>
              <a:pPr/>
              <a:t>20</a:t>
            </a:fld>
            <a:endParaRPr lang="zh-TW" altLang="en-US"/>
          </a:p>
        </p:txBody>
      </p:sp>
      <p:sp>
        <p:nvSpPr>
          <p:cNvPr id="3" name="矩形 2"/>
          <p:cNvSpPr/>
          <p:nvPr/>
        </p:nvSpPr>
        <p:spPr>
          <a:xfrm>
            <a:off x="424459" y="887131"/>
            <a:ext cx="8090891" cy="5924699"/>
          </a:xfrm>
          <a:prstGeom prst="rect">
            <a:avLst/>
          </a:prstGeom>
        </p:spPr>
        <p:txBody>
          <a:bodyPr wrap="square">
            <a:spAutoFit/>
          </a:bodyPr>
          <a:lstStyle/>
          <a:p>
            <a:pPr algn="just"/>
            <a:r>
              <a:rPr lang="zh-TW" altLang="en-US" sz="2400" b="1" dirty="0" smtClean="0">
                <a:solidFill>
                  <a:srgbClr val="0070C0"/>
                </a:solidFill>
                <a:latin typeface="微軟正黑體" panose="020B0604030504040204" pitchFamily="34" charset="-120"/>
                <a:ea typeface="微軟正黑體" panose="020B0604030504040204" pitchFamily="34" charset="-120"/>
              </a:rPr>
              <a:t>商業應用</a:t>
            </a:r>
            <a:endParaRPr lang="en-US" altLang="zh-TW" sz="2400" b="1" dirty="0">
              <a:solidFill>
                <a:srgbClr val="0070C0"/>
              </a:solidFill>
              <a:latin typeface="微軟正黑體" panose="020B0604030504040204" pitchFamily="34" charset="-120"/>
              <a:ea typeface="微軟正黑體" panose="020B0604030504040204" pitchFamily="34" charset="-120"/>
            </a:endParaRPr>
          </a:p>
          <a:p>
            <a:pPr algn="just">
              <a:spcBef>
                <a:spcPts val="600"/>
              </a:spcBef>
            </a:pPr>
            <a:r>
              <a:rPr lang="en-US" altLang="zh-TW" sz="1700" b="1" spc="-100" dirty="0" smtClean="0">
                <a:latin typeface="微軟正黑體" panose="020B0604030504040204" pitchFamily="34" charset="-120"/>
                <a:ea typeface="微軟正黑體" panose="020B0604030504040204" pitchFamily="34" charset="-120"/>
              </a:rPr>
              <a:t>(</a:t>
            </a:r>
            <a:r>
              <a:rPr lang="zh-TW" altLang="en-US" sz="1700" b="1" spc="-100" dirty="0">
                <a:latin typeface="微軟正黑體" panose="020B0604030504040204" pitchFamily="34" charset="-120"/>
                <a:ea typeface="微軟正黑體" panose="020B0604030504040204" pitchFamily="34" charset="-120"/>
              </a:rPr>
              <a:t>四</a:t>
            </a:r>
            <a:r>
              <a:rPr lang="en-US" altLang="zh-TW" sz="1700" b="1" spc="-100" dirty="0">
                <a:latin typeface="微軟正黑體" panose="020B0604030504040204" pitchFamily="34" charset="-120"/>
                <a:ea typeface="微軟正黑體" panose="020B0604030504040204" pitchFamily="34" charset="-120"/>
              </a:rPr>
              <a:t>) </a:t>
            </a:r>
            <a:r>
              <a:rPr lang="en-US" altLang="zh-TW" sz="1700" b="1" spc="-100" dirty="0" smtClean="0">
                <a:latin typeface="微軟正黑體" panose="020B0604030504040204" pitchFamily="34" charset="-120"/>
                <a:ea typeface="微軟正黑體" panose="020B0604030504040204" pitchFamily="34" charset="-120"/>
              </a:rPr>
              <a:t>MultiCharts</a:t>
            </a:r>
            <a:r>
              <a:rPr lang="zh-TW" altLang="en-US" sz="1700" b="1" spc="-100" dirty="0" smtClean="0">
                <a:latin typeface="微軟正黑體" panose="020B0604030504040204" pitchFamily="34" charset="-120"/>
                <a:ea typeface="微軟正黑體" panose="020B0604030504040204" pitchFamily="34" charset="-120"/>
              </a:rPr>
              <a:t> </a:t>
            </a:r>
            <a:r>
              <a:rPr lang="en-US" altLang="zh-TW" sz="1700" b="1" spc="-100" dirty="0" smtClean="0">
                <a:latin typeface="微軟正黑體" panose="020B0604030504040204" pitchFamily="34" charset="-120"/>
                <a:ea typeface="微軟正黑體" panose="020B0604030504040204" pitchFamily="34" charset="-120"/>
              </a:rPr>
              <a:t>(</a:t>
            </a:r>
            <a:r>
              <a:rPr lang="zh-TW" altLang="en-US" sz="1700" b="1" spc="-100" dirty="0" smtClean="0">
                <a:latin typeface="微軟正黑體" panose="020B0604030504040204" pitchFamily="34" charset="-120"/>
                <a:ea typeface="微軟正黑體" panose="020B0604030504040204" pitchFamily="34" charset="-120"/>
              </a:rPr>
              <a:t>程式交易軟體</a:t>
            </a:r>
            <a:r>
              <a:rPr lang="en-US" altLang="zh-TW" sz="1700" b="1" spc="-100" dirty="0" smtClean="0">
                <a:latin typeface="微軟正黑體" panose="020B0604030504040204" pitchFamily="34" charset="-120"/>
                <a:ea typeface="微軟正黑體" panose="020B0604030504040204" pitchFamily="34" charset="-120"/>
              </a:rPr>
              <a:t>)</a:t>
            </a:r>
          </a:p>
          <a:p>
            <a:pPr algn="just">
              <a:spcBef>
                <a:spcPts val="600"/>
              </a:spcBef>
            </a:pPr>
            <a:r>
              <a:rPr lang="zh-TW" altLang="en-US" sz="1700" b="1" spc="-100" dirty="0" smtClean="0">
                <a:latin typeface="微軟正黑體" panose="020B0604030504040204" pitchFamily="34" charset="-120"/>
                <a:ea typeface="微軟正黑體" panose="020B0604030504040204" pitchFamily="34" charset="-120"/>
                <a:cs typeface="Times New Roman" panose="02020603050405020304" pitchFamily="18" charset="0"/>
              </a:rPr>
              <a:t>利用期貨市場不同時間週期價量資訊</a:t>
            </a:r>
            <a:r>
              <a:rPr lang="en-US" altLang="zh-TW" sz="1700" b="1" spc="-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700" b="1" spc="-100" dirty="0" smtClean="0">
                <a:latin typeface="微軟正黑體" panose="020B0604030504040204" pitchFamily="34" charset="-120"/>
                <a:ea typeface="微軟正黑體" panose="020B0604030504040204" pitchFamily="34" charset="-120"/>
                <a:cs typeface="Times New Roman" panose="02020603050405020304" pitchFamily="18" charset="0"/>
              </a:rPr>
              <a:t>週</a:t>
            </a:r>
            <a:r>
              <a:rPr lang="en-US" altLang="zh-TW" sz="1700" b="1" spc="-100" dirty="0" smtClean="0">
                <a:latin typeface="微軟正黑體" panose="020B0604030504040204" pitchFamily="34" charset="-120"/>
                <a:ea typeface="微軟正黑體" panose="020B0604030504040204" pitchFamily="34" charset="-120"/>
                <a:cs typeface="Times New Roman" panose="02020603050405020304" pitchFamily="18" charset="0"/>
              </a:rPr>
              <a:t>K</a:t>
            </a:r>
            <a:r>
              <a:rPr lang="zh-TW" altLang="en-US" sz="1700" b="1" spc="-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700" b="1" spc="-100" dirty="0">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1700" b="1" spc="-100" dirty="0" smtClean="0">
                <a:latin typeface="微軟正黑體" panose="020B0604030504040204" pitchFamily="34" charset="-120"/>
                <a:ea typeface="微軟正黑體" panose="020B0604030504040204" pitchFamily="34" charset="-120"/>
                <a:cs typeface="Times New Roman" panose="02020603050405020304" pitchFamily="18" charset="0"/>
              </a:rPr>
              <a:t>K</a:t>
            </a:r>
            <a:r>
              <a:rPr lang="zh-TW" altLang="en-US" sz="1700" b="1" spc="-100" dirty="0" smtClean="0">
                <a:latin typeface="微軟正黑體" panose="020B0604030504040204" pitchFamily="34" charset="-120"/>
                <a:ea typeface="微軟正黑體" panose="020B0604030504040204" pitchFamily="34" charset="-120"/>
                <a:cs typeface="Times New Roman" panose="02020603050405020304" pitchFamily="18" charset="0"/>
              </a:rPr>
              <a:t>、分</a:t>
            </a:r>
            <a:r>
              <a:rPr lang="en-US" altLang="zh-TW" sz="1700" b="1" spc="-100" dirty="0" smtClean="0">
                <a:latin typeface="微軟正黑體" panose="020B0604030504040204" pitchFamily="34" charset="-120"/>
                <a:ea typeface="微軟正黑體" panose="020B0604030504040204" pitchFamily="34" charset="-120"/>
                <a:cs typeface="Times New Roman" panose="02020603050405020304" pitchFamily="18" charset="0"/>
              </a:rPr>
              <a:t>K</a:t>
            </a:r>
            <a:r>
              <a:rPr lang="zh-TW" altLang="en-US" sz="1700" b="1" spc="-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700" b="1" spc="-100" dirty="0" smtClean="0">
                <a:latin typeface="微軟正黑體" panose="020B0604030504040204" pitchFamily="34" charset="-120"/>
                <a:ea typeface="微軟正黑體" panose="020B0604030504040204" pitchFamily="34" charset="-120"/>
                <a:cs typeface="Times New Roman" panose="02020603050405020304" pitchFamily="18" charset="0"/>
              </a:rPr>
              <a:t>tick)</a:t>
            </a:r>
            <a:r>
              <a:rPr lang="zh-TW" altLang="en-US" sz="1700" b="1" spc="-100" dirty="0" smtClean="0">
                <a:latin typeface="微軟正黑體" panose="020B0604030504040204" pitchFamily="34" charset="-120"/>
                <a:ea typeface="微軟正黑體" panose="020B0604030504040204" pitchFamily="34" charset="-120"/>
              </a:rPr>
              <a:t>，</a:t>
            </a:r>
            <a:r>
              <a:rPr lang="zh-TW" altLang="en-US" sz="1700" b="1" spc="-100" dirty="0">
                <a:latin typeface="微軟正黑體" panose="020B0604030504040204" pitchFamily="34" charset="-120"/>
                <a:ea typeface="微軟正黑體" panose="020B0604030504040204" pitchFamily="34" charset="-120"/>
              </a:rPr>
              <a:t>提供使用者</a:t>
            </a:r>
            <a:r>
              <a:rPr lang="zh-TW" altLang="en-US" sz="1700" b="1" spc="-100" dirty="0" smtClean="0">
                <a:latin typeface="微軟正黑體" panose="020B0604030504040204" pitchFamily="34" charset="-120"/>
                <a:ea typeface="微軟正黑體" panose="020B0604030504040204" pitchFamily="34" charset="-120"/>
              </a:rPr>
              <a:t>開發程式交易平台，具有以下特色：</a:t>
            </a:r>
            <a:endParaRPr lang="en-US" altLang="zh-TW" sz="1700" b="1" spc="-100" dirty="0" smtClean="0">
              <a:latin typeface="微軟正黑體" panose="020B0604030504040204" pitchFamily="34" charset="-120"/>
              <a:ea typeface="微軟正黑體" panose="020B0604030504040204" pitchFamily="34" charset="-120"/>
            </a:endParaRPr>
          </a:p>
          <a:p>
            <a:pPr algn="just">
              <a:spcBef>
                <a:spcPts val="600"/>
              </a:spcBef>
            </a:pPr>
            <a:r>
              <a:rPr lang="en-US" altLang="zh-TW" sz="1600" b="1" dirty="0">
                <a:solidFill>
                  <a:srgbClr val="0070C0"/>
                </a:solidFill>
                <a:latin typeface="微軟正黑體" panose="020B0604030504040204" pitchFamily="34" charset="-120"/>
                <a:ea typeface="微軟正黑體" panose="020B0604030504040204" pitchFamily="34" charset="-120"/>
                <a:cs typeface="Mangal" panose="02040503050203030202" pitchFamily="18" charset="0"/>
              </a:rPr>
              <a:t>1.</a:t>
            </a:r>
            <a:r>
              <a:rPr lang="zh-TW" altLang="en-US" sz="1600" b="1" dirty="0">
                <a:solidFill>
                  <a:srgbClr val="0070C0"/>
                </a:solidFill>
                <a:latin typeface="微軟正黑體" panose="020B0604030504040204" pitchFamily="34" charset="-120"/>
                <a:ea typeface="微軟正黑體" panose="020B0604030504040204" pitchFamily="34" charset="-120"/>
                <a:cs typeface="Mangal" panose="02040503050203030202" pitchFamily="18" charset="0"/>
              </a:rPr>
              <a:t> 提供完整策略回測績效</a:t>
            </a:r>
            <a:endParaRPr lang="en-US" altLang="zh-TW" sz="1600" b="1" dirty="0">
              <a:solidFill>
                <a:srgbClr val="0070C0"/>
              </a:solidFill>
              <a:latin typeface="微軟正黑體" panose="020B0604030504040204" pitchFamily="34" charset="-120"/>
              <a:ea typeface="微軟正黑體" panose="020B0604030504040204" pitchFamily="34" charset="-120"/>
              <a:cs typeface="Mangal" panose="02040503050203030202" pitchFamily="18" charset="0"/>
            </a:endParaRPr>
          </a:p>
          <a:p>
            <a:pPr marL="180975" algn="just"/>
            <a:r>
              <a:rPr lang="zh-TW" altLang="en-US" sz="1700" b="1" spc="-100" dirty="0" smtClean="0">
                <a:latin typeface="微軟正黑體" panose="020B0604030504040204" pitchFamily="34" charset="-120"/>
                <a:ea typeface="微軟正黑體" panose="020B0604030504040204" pitchFamily="34" charset="-120"/>
              </a:rPr>
              <a:t>使用者自由選擇交易之商品、</a:t>
            </a:r>
            <a:r>
              <a:rPr lang="zh-TW" altLang="en-US" sz="1700" b="1" spc="-100" dirty="0">
                <a:latin typeface="微軟正黑體" panose="020B0604030504040204" pitchFamily="34" charset="-120"/>
                <a:ea typeface="微軟正黑體" panose="020B0604030504040204" pitchFamily="34" charset="-120"/>
              </a:rPr>
              <a:t>時間週期</a:t>
            </a:r>
            <a:r>
              <a:rPr lang="zh-TW" altLang="en-US" sz="1700" b="1" spc="-100" dirty="0" smtClean="0">
                <a:latin typeface="微軟正黑體" panose="020B0604030504040204" pitchFamily="34" charset="-120"/>
                <a:ea typeface="微軟正黑體" panose="020B0604030504040204" pitchFamily="34" charset="-120"/>
              </a:rPr>
              <a:t>、進出場方式等，結合期貨市場歷史資料做績效回測。</a:t>
            </a:r>
            <a:r>
              <a:rPr lang="en-US" altLang="zh-TW" sz="1700" b="1" spc="-100" dirty="0" err="1" smtClean="0">
                <a:latin typeface="微軟正黑體" panose="020B0604030504040204" pitchFamily="34" charset="-120"/>
                <a:ea typeface="微軟正黑體" panose="020B0604030504040204" pitchFamily="34" charset="-120"/>
              </a:rPr>
              <a:t>Multicharts</a:t>
            </a:r>
            <a:r>
              <a:rPr lang="zh-TW" altLang="en-US" sz="1700" b="1" spc="-100" dirty="0" smtClean="0">
                <a:latin typeface="微軟正黑體" panose="020B0604030504040204" pitchFamily="34" charset="-120"/>
                <a:ea typeface="微軟正黑體" panose="020B0604030504040204" pitchFamily="34" charset="-120"/>
              </a:rPr>
              <a:t>提供完整之績效報告，以報表及圖形等方式呈現，使用者透過最佳化過程，</a:t>
            </a:r>
            <a:r>
              <a:rPr lang="zh-TW" altLang="en-US" sz="1700" b="1" spc="-100" dirty="0">
                <a:latin typeface="微軟正黑體" panose="020B0604030504040204" pitchFamily="34" charset="-120"/>
                <a:ea typeface="微軟正黑體" panose="020B0604030504040204" pitchFamily="34" charset="-120"/>
              </a:rPr>
              <a:t>找</a:t>
            </a:r>
            <a:r>
              <a:rPr lang="zh-TW" altLang="en-US" sz="1700" b="1" spc="-100" dirty="0" smtClean="0">
                <a:latin typeface="微軟正黑體" panose="020B0604030504040204" pitchFamily="34" charset="-120"/>
                <a:ea typeface="微軟正黑體" panose="020B0604030504040204" pitchFamily="34" charset="-120"/>
              </a:rPr>
              <a:t>出最適合進出場方式及參數</a:t>
            </a:r>
            <a:endParaRPr lang="en-US" altLang="zh-TW" sz="1700" b="1" spc="-100" dirty="0">
              <a:latin typeface="微軟正黑體" panose="020B0604030504040204" pitchFamily="34" charset="-120"/>
              <a:ea typeface="微軟正黑體" panose="020B0604030504040204" pitchFamily="34" charset="-120"/>
            </a:endParaRPr>
          </a:p>
          <a:p>
            <a:pPr algn="just">
              <a:spcBef>
                <a:spcPts val="1200"/>
              </a:spcBef>
            </a:pPr>
            <a:r>
              <a:rPr lang="en-US" altLang="zh-TW" sz="1600" b="1" dirty="0">
                <a:solidFill>
                  <a:srgbClr val="0070C0"/>
                </a:solidFill>
                <a:latin typeface="微軟正黑體" panose="020B0604030504040204" pitchFamily="34" charset="-120"/>
                <a:ea typeface="微軟正黑體" panose="020B0604030504040204" pitchFamily="34" charset="-120"/>
                <a:cs typeface="Mangal" panose="02040503050203030202" pitchFamily="18" charset="0"/>
              </a:rPr>
              <a:t>2.</a:t>
            </a:r>
            <a:r>
              <a:rPr lang="zh-TW" altLang="en-US" sz="1600" b="1" dirty="0">
                <a:solidFill>
                  <a:srgbClr val="0070C0"/>
                </a:solidFill>
                <a:latin typeface="微軟正黑體" panose="020B0604030504040204" pitchFamily="34" charset="-120"/>
                <a:ea typeface="微軟正黑體" panose="020B0604030504040204" pitchFamily="34" charset="-120"/>
                <a:cs typeface="Mangal" panose="02040503050203030202" pitchFamily="18" charset="0"/>
              </a:rPr>
              <a:t> 可開發長線、短線</a:t>
            </a:r>
            <a:r>
              <a:rPr lang="zh-TW" altLang="en-US" sz="1600" b="1" dirty="0" smtClean="0">
                <a:solidFill>
                  <a:srgbClr val="0070C0"/>
                </a:solidFill>
                <a:latin typeface="微軟正黑體" panose="020B0604030504040204" pitchFamily="34" charset="-120"/>
                <a:ea typeface="微軟正黑體" panose="020B0604030504040204" pitchFamily="34" charset="-120"/>
                <a:cs typeface="Mangal" panose="02040503050203030202" pitchFamily="18" charset="0"/>
              </a:rPr>
              <a:t>或快速交易</a:t>
            </a:r>
            <a:r>
              <a:rPr lang="zh-TW" altLang="en-US" sz="1600" b="1" dirty="0">
                <a:solidFill>
                  <a:srgbClr val="0070C0"/>
                </a:solidFill>
                <a:latin typeface="微軟正黑體" panose="020B0604030504040204" pitchFamily="34" charset="-120"/>
                <a:ea typeface="微軟正黑體" panose="020B0604030504040204" pitchFamily="34" charset="-120"/>
                <a:cs typeface="Mangal" panose="02040503050203030202" pitchFamily="18" charset="0"/>
              </a:rPr>
              <a:t>策略</a:t>
            </a:r>
            <a:endParaRPr lang="en-US" altLang="zh-TW" sz="1600" b="1" dirty="0">
              <a:solidFill>
                <a:srgbClr val="0070C0"/>
              </a:solidFill>
              <a:latin typeface="微軟正黑體" panose="020B0604030504040204" pitchFamily="34" charset="-120"/>
              <a:ea typeface="微軟正黑體" panose="020B0604030504040204" pitchFamily="34" charset="-120"/>
              <a:cs typeface="Mangal" panose="02040503050203030202" pitchFamily="18" charset="0"/>
            </a:endParaRPr>
          </a:p>
          <a:p>
            <a:pPr marL="180000" algn="just"/>
            <a:r>
              <a:rPr lang="zh-TW" altLang="en-US" sz="1700" b="1" spc="-100" dirty="0">
                <a:latin typeface="微軟正黑體" panose="020B0604030504040204" pitchFamily="34" charset="-120"/>
                <a:ea typeface="微軟正黑體" panose="020B0604030504040204" pitchFamily="34" charset="-120"/>
              </a:rPr>
              <a:t>利用週</a:t>
            </a:r>
            <a:r>
              <a:rPr lang="en-US" altLang="zh-TW" sz="1700" b="1" spc="-100" dirty="0">
                <a:latin typeface="微軟正黑體" panose="020B0604030504040204" pitchFamily="34" charset="-120"/>
                <a:ea typeface="微軟正黑體" panose="020B0604030504040204" pitchFamily="34" charset="-120"/>
              </a:rPr>
              <a:t>K</a:t>
            </a:r>
            <a:r>
              <a:rPr lang="zh-TW" altLang="en-US" sz="1700" b="1" spc="-100" dirty="0">
                <a:latin typeface="微軟正黑體" panose="020B0604030504040204" pitchFamily="34" charset="-120"/>
                <a:ea typeface="微軟正黑體" panose="020B0604030504040204" pitchFamily="34" charset="-120"/>
              </a:rPr>
              <a:t>及日</a:t>
            </a:r>
            <a:r>
              <a:rPr lang="en-US" altLang="zh-TW" sz="1700" b="1" spc="-100" dirty="0">
                <a:latin typeface="微軟正黑體" panose="020B0604030504040204" pitchFamily="34" charset="-120"/>
                <a:ea typeface="微軟正黑體" panose="020B0604030504040204" pitchFamily="34" charset="-120"/>
              </a:rPr>
              <a:t>K</a:t>
            </a:r>
            <a:r>
              <a:rPr lang="zh-TW" altLang="en-US" sz="1700" b="1" spc="-100" dirty="0">
                <a:latin typeface="微軟正黑體" panose="020B0604030504040204" pitchFamily="34" charset="-120"/>
                <a:ea typeface="微軟正黑體" panose="020B0604030504040204" pitchFamily="34" charset="-120"/>
              </a:rPr>
              <a:t>可開發長線策略；使用分</a:t>
            </a:r>
            <a:r>
              <a:rPr lang="en-US" altLang="zh-TW" sz="1700" b="1" spc="-100" dirty="0">
                <a:latin typeface="微軟正黑體" panose="020B0604030504040204" pitchFamily="34" charset="-120"/>
                <a:ea typeface="微軟正黑體" panose="020B0604030504040204" pitchFamily="34" charset="-120"/>
              </a:rPr>
              <a:t>K</a:t>
            </a:r>
            <a:r>
              <a:rPr lang="zh-TW" altLang="en-US" sz="1700" b="1" spc="-100" dirty="0">
                <a:latin typeface="微軟正黑體" panose="020B0604030504040204" pitchFamily="34" charset="-120"/>
                <a:ea typeface="微軟正黑體" panose="020B0604030504040204" pitchFamily="34" charset="-120"/>
              </a:rPr>
              <a:t>及</a:t>
            </a:r>
            <a:r>
              <a:rPr lang="en-US" altLang="zh-TW" sz="1700" b="1" spc="-100" dirty="0">
                <a:latin typeface="微軟正黑體" panose="020B0604030504040204" pitchFamily="34" charset="-120"/>
                <a:ea typeface="微軟正黑體" panose="020B0604030504040204" pitchFamily="34" charset="-120"/>
              </a:rPr>
              <a:t>tick</a:t>
            </a:r>
            <a:r>
              <a:rPr lang="zh-TW" altLang="en-US" sz="1700" b="1" spc="-100" dirty="0">
                <a:latin typeface="微軟正黑體" panose="020B0604030504040204" pitchFamily="34" charset="-120"/>
                <a:ea typeface="微軟正黑體" panose="020B0604030504040204" pitchFamily="34" charset="-120"/>
              </a:rPr>
              <a:t>資料，可開發短線</a:t>
            </a:r>
            <a:r>
              <a:rPr lang="zh-TW" altLang="en-US" sz="1700" b="1" spc="-100" dirty="0" smtClean="0">
                <a:latin typeface="微軟正黑體" panose="020B0604030504040204" pitchFamily="34" charset="-120"/>
                <a:ea typeface="微軟正黑體" panose="020B0604030504040204" pitchFamily="34" charset="-120"/>
              </a:rPr>
              <a:t>或快速交易策略</a:t>
            </a:r>
            <a:endParaRPr lang="en-US" altLang="zh-TW" sz="1700" b="1" spc="-100" dirty="0" smtClean="0">
              <a:latin typeface="微軟正黑體" panose="020B0604030504040204" pitchFamily="34" charset="-120"/>
              <a:ea typeface="微軟正黑體" panose="020B0604030504040204" pitchFamily="34" charset="-120"/>
            </a:endParaRPr>
          </a:p>
          <a:p>
            <a:pPr algn="just">
              <a:spcBef>
                <a:spcPts val="1200"/>
              </a:spcBef>
            </a:pPr>
            <a:r>
              <a:rPr lang="en-US" altLang="zh-TW" sz="1600" b="1" dirty="0">
                <a:solidFill>
                  <a:srgbClr val="0070C0"/>
                </a:solidFill>
                <a:latin typeface="微軟正黑體" panose="020B0604030504040204" pitchFamily="34" charset="-120"/>
                <a:ea typeface="微軟正黑體" panose="020B0604030504040204" pitchFamily="34" charset="-120"/>
                <a:cs typeface="Mangal" panose="02040503050203030202" pitchFamily="18" charset="0"/>
              </a:rPr>
              <a:t>3.</a:t>
            </a:r>
            <a:r>
              <a:rPr lang="zh-TW" altLang="en-US" sz="1600" b="1" dirty="0">
                <a:solidFill>
                  <a:srgbClr val="0070C0"/>
                </a:solidFill>
                <a:latin typeface="微軟正黑體" panose="020B0604030504040204" pitchFamily="34" charset="-120"/>
                <a:ea typeface="微軟正黑體" panose="020B0604030504040204" pitchFamily="34" charset="-120"/>
                <a:cs typeface="Mangal" panose="02040503050203030202" pitchFamily="18" charset="0"/>
              </a:rPr>
              <a:t> 可匯入外部資訊</a:t>
            </a:r>
            <a:endParaRPr lang="en-US" altLang="zh-TW" sz="1600" b="1" dirty="0">
              <a:solidFill>
                <a:srgbClr val="0070C0"/>
              </a:solidFill>
              <a:latin typeface="微軟正黑體" panose="020B0604030504040204" pitchFamily="34" charset="-120"/>
              <a:ea typeface="微軟正黑體" panose="020B0604030504040204" pitchFamily="34" charset="-120"/>
              <a:cs typeface="Mangal" panose="02040503050203030202" pitchFamily="18" charset="0"/>
            </a:endParaRPr>
          </a:p>
          <a:p>
            <a:pPr marL="180975" algn="just"/>
            <a:r>
              <a:rPr lang="zh-TW" altLang="en-US" sz="1700" b="1" spc="-100" dirty="0">
                <a:latin typeface="微軟正黑體" panose="020B0604030504040204" pitchFamily="34" charset="-120"/>
                <a:ea typeface="微軟正黑體" panose="020B0604030504040204" pitchFamily="34" charset="-120"/>
              </a:rPr>
              <a:t>可自行</a:t>
            </a:r>
            <a:r>
              <a:rPr lang="zh-TW" altLang="en-US" sz="1700" b="1" spc="-100" dirty="0" smtClean="0">
                <a:latin typeface="微軟正黑體" panose="020B0604030504040204" pitchFamily="34" charset="-120"/>
                <a:ea typeface="微軟正黑體" panose="020B0604030504040204" pitchFamily="34" charset="-120"/>
              </a:rPr>
              <a:t>匯入各種外部</a:t>
            </a:r>
            <a:r>
              <a:rPr lang="zh-TW" altLang="en-US" sz="1700" b="1" spc="-100" dirty="0">
                <a:latin typeface="微軟正黑體" panose="020B0604030504040204" pitchFamily="34" charset="-120"/>
                <a:ea typeface="微軟正黑體" panose="020B0604030504040204" pitchFamily="34" charset="-120"/>
              </a:rPr>
              <a:t>資訊，例如</a:t>
            </a:r>
            <a:r>
              <a:rPr lang="zh-TW" altLang="en-US" sz="1700" b="1" spc="-100" dirty="0" smtClean="0">
                <a:latin typeface="微軟正黑體" panose="020B0604030504040204" pitchFamily="34" charset="-120"/>
                <a:ea typeface="微軟正黑體" panose="020B0604030504040204" pitchFamily="34" charset="-120"/>
              </a:rPr>
              <a:t>新</a:t>
            </a:r>
            <a:r>
              <a:rPr lang="zh-TW" altLang="en-US" sz="1700" b="1" spc="-100" dirty="0">
                <a:latin typeface="微軟正黑體" panose="020B0604030504040204" pitchFamily="34" charset="-120"/>
                <a:ea typeface="微軟正黑體" panose="020B0604030504040204" pitchFamily="34" charset="-120"/>
              </a:rPr>
              <a:t>臺</a:t>
            </a:r>
            <a:r>
              <a:rPr lang="zh-TW" altLang="en-US" sz="1700" b="1" spc="-100" dirty="0" smtClean="0">
                <a:latin typeface="微軟正黑體" panose="020B0604030504040204" pitchFamily="34" charset="-120"/>
                <a:ea typeface="微軟正黑體" panose="020B0604030504040204" pitchFamily="34" charset="-120"/>
              </a:rPr>
              <a:t>幣</a:t>
            </a:r>
            <a:r>
              <a:rPr lang="zh-TW" altLang="en-US" sz="1700" b="1" spc="-100" dirty="0">
                <a:latin typeface="微軟正黑體" panose="020B0604030504040204" pitchFamily="34" charset="-120"/>
                <a:ea typeface="微軟正黑體" panose="020B0604030504040204" pitchFamily="34" charset="-120"/>
              </a:rPr>
              <a:t>匯率、現貨市場</a:t>
            </a:r>
            <a:r>
              <a:rPr lang="zh-TW" altLang="en-US" sz="1700" b="1" spc="-100" dirty="0" smtClean="0">
                <a:latin typeface="微軟正黑體" panose="020B0604030504040204" pitchFamily="34" charset="-120"/>
                <a:ea typeface="微軟正黑體" panose="020B0604030504040204" pitchFamily="34" charset="-120"/>
              </a:rPr>
              <a:t>成交量</a:t>
            </a:r>
            <a:r>
              <a:rPr lang="zh-TW" altLang="en-US" sz="1700" b="1" spc="-100" dirty="0">
                <a:latin typeface="微軟正黑體" panose="020B0604030504040204" pitchFamily="34" charset="-120"/>
                <a:ea typeface="微軟正黑體" panose="020B0604030504040204" pitchFamily="34" charset="-120"/>
              </a:rPr>
              <a:t>、</a:t>
            </a:r>
            <a:r>
              <a:rPr lang="zh-TW" altLang="en-US" sz="1700" b="1" spc="-100" dirty="0" smtClean="0">
                <a:latin typeface="微軟正黑體" panose="020B0604030504040204" pitchFamily="34" charset="-120"/>
                <a:ea typeface="微軟正黑體" panose="020B0604030504040204" pitchFamily="34" charset="-120"/>
              </a:rPr>
              <a:t>美國</a:t>
            </a:r>
            <a:r>
              <a:rPr lang="zh-TW" altLang="en-US" sz="1700" b="1" spc="-100" dirty="0">
                <a:latin typeface="微軟正黑體" panose="020B0604030504040204" pitchFamily="34" charset="-120"/>
                <a:ea typeface="微軟正黑體" panose="020B0604030504040204" pitchFamily="34" charset="-120"/>
              </a:rPr>
              <a:t>十年期公債殖利率、美股</a:t>
            </a:r>
            <a:r>
              <a:rPr lang="en-US" altLang="zh-TW" sz="1700" b="1" spc="-100" dirty="0">
                <a:latin typeface="微軟正黑體" panose="020B0604030504040204" pitchFamily="34" charset="-120"/>
                <a:ea typeface="微軟正黑體" panose="020B0604030504040204" pitchFamily="34" charset="-120"/>
              </a:rPr>
              <a:t>S&amp;P</a:t>
            </a:r>
            <a:r>
              <a:rPr lang="zh-TW" altLang="en-US" sz="1700" b="1" spc="-100" dirty="0">
                <a:latin typeface="微軟正黑體" panose="020B0604030504040204" pitchFamily="34" charset="-120"/>
                <a:ea typeface="微軟正黑體" panose="020B0604030504040204" pitchFamily="34" charset="-120"/>
              </a:rPr>
              <a:t> </a:t>
            </a:r>
            <a:r>
              <a:rPr lang="en-US" altLang="zh-TW" sz="1700" b="1" spc="-100" dirty="0">
                <a:latin typeface="微軟正黑體" panose="020B0604030504040204" pitchFamily="34" charset="-120"/>
                <a:ea typeface="微軟正黑體" panose="020B0604030504040204" pitchFamily="34" charset="-120"/>
              </a:rPr>
              <a:t>VIX</a:t>
            </a:r>
            <a:r>
              <a:rPr lang="zh-TW" altLang="en-US" sz="1700" b="1" spc="-100" dirty="0">
                <a:latin typeface="微軟正黑體" panose="020B0604030504040204" pitchFamily="34" charset="-120"/>
                <a:ea typeface="微軟正黑體" panose="020B0604030504040204" pitchFamily="34" charset="-120"/>
              </a:rPr>
              <a:t>等</a:t>
            </a:r>
            <a:r>
              <a:rPr lang="zh-TW" altLang="en-US" sz="1700" b="1" spc="-100" dirty="0" smtClean="0">
                <a:latin typeface="微軟正黑體" panose="020B0604030504040204" pitchFamily="34" charset="-120"/>
                <a:ea typeface="微軟正黑體" panose="020B0604030504040204" pitchFamily="34" charset="-120"/>
              </a:rPr>
              <a:t>，結合</a:t>
            </a:r>
            <a:r>
              <a:rPr lang="zh-TW" altLang="en-US" sz="1700" b="1" spc="-100" dirty="0">
                <a:latin typeface="微軟正黑體" panose="020B0604030504040204" pitchFamily="34" charset="-120"/>
                <a:ea typeface="微軟正黑體" panose="020B0604030504040204" pitchFamily="34" charset="-120"/>
              </a:rPr>
              <a:t>期貨市場資訊與外部資訊，作為進出場條件或濾網，提升交易策略績效或穩定性</a:t>
            </a:r>
            <a:endParaRPr lang="en-US" altLang="zh-TW" sz="1700" b="1" spc="-100" dirty="0">
              <a:latin typeface="微軟正黑體" panose="020B0604030504040204" pitchFamily="34" charset="-120"/>
              <a:ea typeface="微軟正黑體" panose="020B0604030504040204" pitchFamily="34" charset="-120"/>
            </a:endParaRPr>
          </a:p>
          <a:p>
            <a:pPr algn="just">
              <a:spcBef>
                <a:spcPts val="1200"/>
              </a:spcBef>
            </a:pPr>
            <a:r>
              <a:rPr lang="en-US" altLang="zh-TW" sz="1600" b="1" dirty="0">
                <a:solidFill>
                  <a:srgbClr val="0070C0"/>
                </a:solidFill>
                <a:latin typeface="微軟正黑體" panose="020B0604030504040204" pitchFamily="34" charset="-120"/>
                <a:ea typeface="微軟正黑體" panose="020B0604030504040204" pitchFamily="34" charset="-120"/>
                <a:cs typeface="Mangal" panose="02040503050203030202" pitchFamily="18" charset="0"/>
              </a:rPr>
              <a:t>4.</a:t>
            </a:r>
            <a:r>
              <a:rPr lang="zh-TW" altLang="en-US" sz="1600" b="1" dirty="0">
                <a:solidFill>
                  <a:srgbClr val="0070C0"/>
                </a:solidFill>
                <a:latin typeface="微軟正黑體" panose="020B0604030504040204" pitchFamily="34" charset="-120"/>
                <a:ea typeface="微軟正黑體" panose="020B0604030504040204" pitchFamily="34" charset="-120"/>
                <a:cs typeface="Mangal" panose="02040503050203030202" pitchFamily="18" charset="0"/>
              </a:rPr>
              <a:t> 滿足自動下單需求</a:t>
            </a:r>
            <a:endParaRPr lang="en-US" altLang="zh-TW" sz="1600" b="1" dirty="0">
              <a:solidFill>
                <a:srgbClr val="0070C0"/>
              </a:solidFill>
              <a:latin typeface="微軟正黑體" panose="020B0604030504040204" pitchFamily="34" charset="-120"/>
              <a:ea typeface="微軟正黑體" panose="020B0604030504040204" pitchFamily="34" charset="-120"/>
              <a:cs typeface="Mangal" panose="02040503050203030202" pitchFamily="18" charset="0"/>
            </a:endParaRPr>
          </a:p>
          <a:p>
            <a:pPr marL="180975" algn="just"/>
            <a:r>
              <a:rPr lang="en-US" altLang="zh-TW" sz="1700" b="1" spc="-100" dirty="0" err="1" smtClean="0">
                <a:latin typeface="微軟正黑體" panose="020B0604030504040204" pitchFamily="34" charset="-120"/>
                <a:ea typeface="微軟正黑體" panose="020B0604030504040204" pitchFamily="34" charset="-120"/>
              </a:rPr>
              <a:t>Multicharts</a:t>
            </a:r>
            <a:r>
              <a:rPr lang="zh-TW" altLang="en-US" sz="1700" b="1" spc="-100" dirty="0" smtClean="0">
                <a:latin typeface="微軟正黑體" panose="020B0604030504040204" pitchFamily="34" charset="-120"/>
                <a:ea typeface="微軟正黑體" panose="020B0604030504040204" pitchFamily="34" charset="-120"/>
              </a:rPr>
              <a:t>提供</a:t>
            </a:r>
            <a:r>
              <a:rPr lang="zh-TW" altLang="en-US" sz="1700" b="1" spc="-100" dirty="0">
                <a:latin typeface="微軟正黑體" panose="020B0604030504040204" pitchFamily="34" charset="-120"/>
                <a:ea typeface="微軟正黑體" panose="020B0604030504040204" pitchFamily="34" charset="-120"/>
              </a:rPr>
              <a:t>期貨市場即時行情資訊及自動下單功能，滿足</a:t>
            </a:r>
            <a:r>
              <a:rPr lang="zh-TW" altLang="en-US" sz="1700" b="1" spc="-100" dirty="0" smtClean="0">
                <a:latin typeface="微軟正黑體" panose="020B0604030504040204" pitchFamily="34" charset="-120"/>
                <a:ea typeface="微軟正黑體" panose="020B0604030504040204" pitchFamily="34" charset="-120"/>
              </a:rPr>
              <a:t>交易人</a:t>
            </a:r>
            <a:endParaRPr lang="en-US" altLang="zh-TW" sz="1700" b="1" spc="-100" dirty="0" smtClean="0">
              <a:latin typeface="微軟正黑體" panose="020B0604030504040204" pitchFamily="34" charset="-120"/>
              <a:ea typeface="微軟正黑體" panose="020B0604030504040204" pitchFamily="34" charset="-120"/>
            </a:endParaRPr>
          </a:p>
          <a:p>
            <a:pPr marL="180975" algn="just"/>
            <a:r>
              <a:rPr lang="zh-TW" altLang="en-US" sz="1700" b="1" spc="-100" dirty="0" smtClean="0">
                <a:latin typeface="微軟正黑體" panose="020B0604030504040204" pitchFamily="34" charset="-120"/>
                <a:ea typeface="微軟正黑體" panose="020B0604030504040204" pitchFamily="34" charset="-120"/>
              </a:rPr>
              <a:t>自動</a:t>
            </a:r>
            <a:r>
              <a:rPr lang="zh-TW" altLang="en-US" sz="1700" b="1" spc="-100" dirty="0">
                <a:latin typeface="微軟正黑體" panose="020B0604030504040204" pitchFamily="34" charset="-120"/>
                <a:ea typeface="微軟正黑體" panose="020B0604030504040204" pitchFamily="34" charset="-120"/>
              </a:rPr>
              <a:t>交易需求</a:t>
            </a:r>
            <a:endParaRPr lang="en-US" altLang="zh-TW" sz="1700" b="1" spc="-100" dirty="0">
              <a:latin typeface="微軟正黑體" panose="020B0604030504040204" pitchFamily="34" charset="-120"/>
              <a:ea typeface="微軟正黑體" panose="020B0604030504040204" pitchFamily="34" charset="-120"/>
            </a:endParaRPr>
          </a:p>
          <a:p>
            <a:pPr algn="just">
              <a:spcBef>
                <a:spcPts val="600"/>
              </a:spcBef>
            </a:pPr>
            <a:endParaRPr lang="en-US" altLang="zh-TW" sz="1700" b="1" spc="-100" dirty="0" smtClean="0">
              <a:latin typeface="微軟正黑體" panose="020B0604030504040204" pitchFamily="34" charset="-120"/>
              <a:ea typeface="微軟正黑體" panose="020B0604030504040204" pitchFamily="34" charset="-120"/>
            </a:endParaRPr>
          </a:p>
          <a:p>
            <a:pPr marL="647700" indent="-285750" algn="just">
              <a:lnSpc>
                <a:spcPts val="2400"/>
              </a:lnSpc>
              <a:buFont typeface="Wingdings" panose="05000000000000000000" pitchFamily="2" charset="2"/>
              <a:buChar char="ü"/>
            </a:pPr>
            <a:endParaRPr lang="en-US" altLang="zh-TW" sz="1700" b="1" spc="-100" dirty="0">
              <a:latin typeface="微軟正黑體" panose="020B0604030504040204" pitchFamily="34" charset="-120"/>
              <a:ea typeface="微軟正黑體" panose="020B0604030504040204" pitchFamily="34" charset="-120"/>
            </a:endParaRPr>
          </a:p>
        </p:txBody>
      </p:sp>
      <p:pic>
        <p:nvPicPr>
          <p:cNvPr id="8" name="圖片 7"/>
          <p:cNvPicPr>
            <a:picLocks noChangeAspect="1"/>
          </p:cNvPicPr>
          <p:nvPr/>
        </p:nvPicPr>
        <p:blipFill>
          <a:blip r:embed="rId2"/>
          <a:stretch>
            <a:fillRect/>
          </a:stretch>
        </p:blipFill>
        <p:spPr>
          <a:xfrm>
            <a:off x="7030529" y="5209883"/>
            <a:ext cx="1693040" cy="966159"/>
          </a:xfrm>
          <a:prstGeom prst="rect">
            <a:avLst/>
          </a:prstGeom>
        </p:spPr>
      </p:pic>
    </p:spTree>
    <p:extLst>
      <p:ext uri="{BB962C8B-B14F-4D97-AF65-F5344CB8AC3E}">
        <p14:creationId xmlns:p14="http://schemas.microsoft.com/office/powerpoint/2010/main" val="2686427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6D7D500-6B01-43A5-AFFF-86FCB3F4F958}"/>
              </a:ext>
            </a:extLst>
          </p:cNvPr>
          <p:cNvSpPr>
            <a:spLocks noGrp="1"/>
          </p:cNvSpPr>
          <p:nvPr>
            <p:ph type="title"/>
          </p:nvPr>
        </p:nvSpPr>
        <p:spPr/>
        <p:txBody>
          <a:bodyPr>
            <a:normAutofit fontScale="90000"/>
          </a:bodyPr>
          <a:lstStyle/>
          <a:p>
            <a:pPr>
              <a:lnSpc>
                <a:spcPct val="150000"/>
              </a:lnSpc>
            </a:pPr>
            <a:r>
              <a:rPr lang="zh-TW" altLang="en-US" dirty="0"/>
              <a:t>三、</a:t>
            </a:r>
            <a:r>
              <a:rPr lang="zh-TW" altLang="zh-TW" dirty="0"/>
              <a:t>服務整合</a:t>
            </a:r>
            <a:r>
              <a:rPr lang="zh-TW" altLang="zh-TW" dirty="0" smtClean="0"/>
              <a:t>程度</a:t>
            </a:r>
            <a:r>
              <a:rPr lang="en-US" altLang="zh-TW" dirty="0" smtClean="0"/>
              <a:t>(</a:t>
            </a:r>
            <a:r>
              <a:rPr lang="zh-TW" altLang="en-US" dirty="0" smtClean="0"/>
              <a:t>續</a:t>
            </a:r>
            <a:r>
              <a:rPr lang="en-US" altLang="zh-TW" dirty="0" smtClean="0"/>
              <a:t>)</a:t>
            </a:r>
            <a:endParaRPr lang="zh-TW" altLang="en-US" dirty="0"/>
          </a:p>
        </p:txBody>
      </p:sp>
      <p:sp>
        <p:nvSpPr>
          <p:cNvPr id="4" name="投影片編號版面配置區 3">
            <a:extLst>
              <a:ext uri="{FF2B5EF4-FFF2-40B4-BE49-F238E27FC236}">
                <a16:creationId xmlns:a16="http://schemas.microsoft.com/office/drawing/2014/main" id="{898D3700-9F1D-4A58-A6E0-9003ABB11EA8}"/>
              </a:ext>
            </a:extLst>
          </p:cNvPr>
          <p:cNvSpPr>
            <a:spLocks noGrp="1"/>
          </p:cNvSpPr>
          <p:nvPr>
            <p:ph type="sldNum" sz="quarter" idx="12"/>
          </p:nvPr>
        </p:nvSpPr>
        <p:spPr/>
        <p:txBody>
          <a:bodyPr/>
          <a:lstStyle/>
          <a:p>
            <a:fld id="{5441CF7D-AAC9-44DB-8537-A180797F7800}" type="slidenum">
              <a:rPr lang="zh-TW" altLang="en-US" smtClean="0"/>
              <a:pPr/>
              <a:t>21</a:t>
            </a:fld>
            <a:endParaRPr lang="zh-TW" altLang="en-US"/>
          </a:p>
        </p:txBody>
      </p:sp>
      <p:sp>
        <p:nvSpPr>
          <p:cNvPr id="3" name="矩形 2"/>
          <p:cNvSpPr/>
          <p:nvPr/>
        </p:nvSpPr>
        <p:spPr>
          <a:xfrm>
            <a:off x="330094" y="992341"/>
            <a:ext cx="8483812" cy="4524315"/>
          </a:xfrm>
          <a:prstGeom prst="rect">
            <a:avLst/>
          </a:prstGeom>
        </p:spPr>
        <p:txBody>
          <a:bodyPr wrap="square">
            <a:spAutoFit/>
          </a:bodyPr>
          <a:lstStyle/>
          <a:p>
            <a:pPr algn="just"/>
            <a:r>
              <a:rPr lang="zh-TW" altLang="en-US" sz="2400" b="1" dirty="0" smtClean="0">
                <a:solidFill>
                  <a:srgbClr val="0070C0"/>
                </a:solidFill>
                <a:latin typeface="微軟正黑體" panose="020B0604030504040204" pitchFamily="34" charset="-120"/>
                <a:ea typeface="微軟正黑體" panose="020B0604030504040204" pitchFamily="34" charset="-120"/>
              </a:rPr>
              <a:t>商業應用</a:t>
            </a:r>
            <a:endParaRPr lang="en-US" altLang="zh-TW" sz="2400" b="1" dirty="0">
              <a:solidFill>
                <a:srgbClr val="0070C0"/>
              </a:solidFill>
              <a:latin typeface="微軟正黑體" panose="020B0604030504040204" pitchFamily="34" charset="-120"/>
              <a:ea typeface="微軟正黑體" panose="020B0604030504040204" pitchFamily="34" charset="-120"/>
            </a:endParaRPr>
          </a:p>
          <a:p>
            <a:pPr algn="just">
              <a:spcBef>
                <a:spcPts val="600"/>
              </a:spcBef>
            </a:pPr>
            <a:r>
              <a:rPr lang="en-US" altLang="zh-TW" sz="1700" b="1" spc="-100" dirty="0" smtClean="0">
                <a:latin typeface="微軟正黑體" panose="020B0604030504040204" pitchFamily="34" charset="-120"/>
                <a:ea typeface="微軟正黑體" panose="020B0604030504040204" pitchFamily="34" charset="-120"/>
              </a:rPr>
              <a:t>(</a:t>
            </a:r>
            <a:r>
              <a:rPr lang="zh-TW" altLang="en-US" sz="1700" b="1" spc="-100" dirty="0">
                <a:latin typeface="微軟正黑體" panose="020B0604030504040204" pitchFamily="34" charset="-120"/>
                <a:ea typeface="微軟正黑體" panose="020B0604030504040204" pitchFamily="34" charset="-120"/>
              </a:rPr>
              <a:t>四</a:t>
            </a:r>
            <a:r>
              <a:rPr lang="en-US" altLang="zh-TW" sz="1700" b="1" spc="-100" dirty="0">
                <a:latin typeface="微軟正黑體" panose="020B0604030504040204" pitchFamily="34" charset="-120"/>
                <a:ea typeface="微軟正黑體" panose="020B0604030504040204" pitchFamily="34" charset="-120"/>
              </a:rPr>
              <a:t>) </a:t>
            </a:r>
            <a:r>
              <a:rPr lang="en-US" altLang="zh-TW" sz="1700" b="1" spc="-100" dirty="0" smtClean="0">
                <a:latin typeface="微軟正黑體" panose="020B0604030504040204" pitchFamily="34" charset="-120"/>
                <a:ea typeface="微軟正黑體" panose="020B0604030504040204" pitchFamily="34" charset="-120"/>
              </a:rPr>
              <a:t>MultiCharts</a:t>
            </a:r>
            <a:r>
              <a:rPr lang="zh-TW" altLang="en-US" sz="1700" b="1" spc="-100" dirty="0" smtClean="0">
                <a:latin typeface="微軟正黑體" panose="020B0604030504040204" pitchFamily="34" charset="-120"/>
                <a:ea typeface="微軟正黑體" panose="020B0604030504040204" pitchFamily="34" charset="-120"/>
              </a:rPr>
              <a:t> </a:t>
            </a:r>
            <a:r>
              <a:rPr lang="en-US" altLang="zh-TW" sz="1700" b="1" spc="-100" dirty="0" smtClean="0">
                <a:latin typeface="微軟正黑體" panose="020B0604030504040204" pitchFamily="34" charset="-120"/>
                <a:ea typeface="微軟正黑體" panose="020B0604030504040204" pitchFamily="34" charset="-120"/>
              </a:rPr>
              <a:t>(</a:t>
            </a:r>
            <a:r>
              <a:rPr lang="zh-TW" altLang="en-US" sz="1700" b="1" spc="-100" dirty="0" smtClean="0">
                <a:latin typeface="微軟正黑體" panose="020B0604030504040204" pitchFamily="34" charset="-120"/>
                <a:ea typeface="微軟正黑體" panose="020B0604030504040204" pitchFamily="34" charset="-120"/>
              </a:rPr>
              <a:t>程式交易軟體</a:t>
            </a:r>
            <a:r>
              <a:rPr lang="en-US" altLang="zh-TW" sz="1700" b="1" spc="-100" dirty="0" smtClean="0">
                <a:latin typeface="微軟正黑體" panose="020B0604030504040204" pitchFamily="34" charset="-120"/>
                <a:ea typeface="微軟正黑體" panose="020B0604030504040204" pitchFamily="34" charset="-120"/>
              </a:rPr>
              <a:t>)</a:t>
            </a:r>
          </a:p>
          <a:p>
            <a:pPr algn="just">
              <a:spcBef>
                <a:spcPts val="600"/>
              </a:spcBef>
            </a:pPr>
            <a:endParaRPr lang="en-US" altLang="zh-TW" sz="1700" b="1" spc="-100" dirty="0" smtClean="0">
              <a:latin typeface="微軟正黑體" panose="020B0604030504040204" pitchFamily="34" charset="-120"/>
              <a:ea typeface="微軟正黑體" panose="020B0604030504040204" pitchFamily="34" charset="-120"/>
            </a:endParaRPr>
          </a:p>
          <a:p>
            <a:pPr marL="647700" indent="-285750" algn="just">
              <a:lnSpc>
                <a:spcPts val="2400"/>
              </a:lnSpc>
              <a:buFont typeface="Wingdings" panose="05000000000000000000" pitchFamily="2" charset="2"/>
              <a:buChar char="ü"/>
            </a:pPr>
            <a:endParaRPr lang="en-US" altLang="zh-TW" sz="1700" b="1" spc="-100" dirty="0" smtClean="0">
              <a:latin typeface="微軟正黑體" panose="020B0604030504040204" pitchFamily="34" charset="-120"/>
              <a:ea typeface="微軟正黑體" panose="020B0604030504040204" pitchFamily="34" charset="-120"/>
            </a:endParaRPr>
          </a:p>
          <a:p>
            <a:pPr marL="647700" indent="-285750" algn="just">
              <a:lnSpc>
                <a:spcPts val="2400"/>
              </a:lnSpc>
              <a:buFont typeface="Wingdings" panose="05000000000000000000" pitchFamily="2" charset="2"/>
              <a:buChar char="ü"/>
            </a:pPr>
            <a:endParaRPr lang="en-US" altLang="zh-TW" sz="1700" b="1" spc="-100" dirty="0">
              <a:latin typeface="微軟正黑體" panose="020B0604030504040204" pitchFamily="34" charset="-120"/>
              <a:ea typeface="微軟正黑體" panose="020B0604030504040204" pitchFamily="34" charset="-120"/>
            </a:endParaRPr>
          </a:p>
          <a:p>
            <a:pPr marL="647700" indent="-285750" algn="just">
              <a:lnSpc>
                <a:spcPts val="2400"/>
              </a:lnSpc>
              <a:buFont typeface="Wingdings" panose="05000000000000000000" pitchFamily="2" charset="2"/>
              <a:buChar char="ü"/>
            </a:pPr>
            <a:endParaRPr lang="en-US" altLang="zh-TW" sz="1700" b="1" spc="-100" dirty="0" smtClean="0">
              <a:latin typeface="微軟正黑體" panose="020B0604030504040204" pitchFamily="34" charset="-120"/>
              <a:ea typeface="微軟正黑體" panose="020B0604030504040204" pitchFamily="34" charset="-120"/>
            </a:endParaRPr>
          </a:p>
          <a:p>
            <a:pPr marL="647700" indent="-285750" algn="just">
              <a:lnSpc>
                <a:spcPts val="2400"/>
              </a:lnSpc>
              <a:buFont typeface="Wingdings" panose="05000000000000000000" pitchFamily="2" charset="2"/>
              <a:buChar char="ü"/>
            </a:pPr>
            <a:endParaRPr lang="en-US" altLang="zh-TW" sz="1700" b="1" spc="-100" dirty="0">
              <a:latin typeface="微軟正黑體" panose="020B0604030504040204" pitchFamily="34" charset="-120"/>
              <a:ea typeface="微軟正黑體" panose="020B0604030504040204" pitchFamily="34" charset="-120"/>
            </a:endParaRPr>
          </a:p>
          <a:p>
            <a:pPr marL="647700" indent="-285750" algn="just">
              <a:lnSpc>
                <a:spcPts val="2400"/>
              </a:lnSpc>
              <a:buFont typeface="Wingdings" panose="05000000000000000000" pitchFamily="2" charset="2"/>
              <a:buChar char="ü"/>
            </a:pPr>
            <a:endParaRPr lang="en-US" altLang="zh-TW" sz="1700" b="1" spc="-100" dirty="0" smtClean="0">
              <a:latin typeface="微軟正黑體" panose="020B0604030504040204" pitchFamily="34" charset="-120"/>
              <a:ea typeface="微軟正黑體" panose="020B0604030504040204" pitchFamily="34" charset="-120"/>
            </a:endParaRPr>
          </a:p>
          <a:p>
            <a:pPr marL="647700" indent="-285750" algn="just">
              <a:lnSpc>
                <a:spcPts val="2400"/>
              </a:lnSpc>
              <a:buFont typeface="Wingdings" panose="05000000000000000000" pitchFamily="2" charset="2"/>
              <a:buChar char="ü"/>
            </a:pPr>
            <a:endParaRPr lang="en-US" altLang="zh-TW" sz="1700" b="1" spc="-100" dirty="0">
              <a:latin typeface="微軟正黑體" panose="020B0604030504040204" pitchFamily="34" charset="-120"/>
              <a:ea typeface="微軟正黑體" panose="020B0604030504040204" pitchFamily="34" charset="-120"/>
            </a:endParaRPr>
          </a:p>
          <a:p>
            <a:pPr marL="647700" indent="-285750" algn="just">
              <a:lnSpc>
                <a:spcPts val="2400"/>
              </a:lnSpc>
              <a:buFont typeface="Wingdings" panose="05000000000000000000" pitchFamily="2" charset="2"/>
              <a:buChar char="ü"/>
            </a:pPr>
            <a:endParaRPr lang="en-US" altLang="zh-TW" sz="1700" b="1" spc="-100" dirty="0" smtClean="0">
              <a:latin typeface="微軟正黑體" panose="020B0604030504040204" pitchFamily="34" charset="-120"/>
              <a:ea typeface="微軟正黑體" panose="020B0604030504040204" pitchFamily="34" charset="-120"/>
            </a:endParaRPr>
          </a:p>
          <a:p>
            <a:pPr marL="647700" indent="-285750" algn="just">
              <a:lnSpc>
                <a:spcPts val="2400"/>
              </a:lnSpc>
              <a:buFont typeface="Wingdings" panose="05000000000000000000" pitchFamily="2" charset="2"/>
              <a:buChar char="ü"/>
            </a:pPr>
            <a:endParaRPr lang="en-US" altLang="zh-TW" sz="1700" b="1" spc="-100" dirty="0">
              <a:latin typeface="微軟正黑體" panose="020B0604030504040204" pitchFamily="34" charset="-120"/>
              <a:ea typeface="微軟正黑體" panose="020B0604030504040204" pitchFamily="34" charset="-120"/>
            </a:endParaRPr>
          </a:p>
          <a:p>
            <a:pPr marL="647700" indent="-285750" algn="just">
              <a:lnSpc>
                <a:spcPts val="2400"/>
              </a:lnSpc>
              <a:buFont typeface="Wingdings" panose="05000000000000000000" pitchFamily="2" charset="2"/>
              <a:buChar char="ü"/>
            </a:pPr>
            <a:endParaRPr lang="en-US" altLang="zh-TW" sz="1700" b="1" spc="-100" dirty="0" smtClean="0">
              <a:latin typeface="微軟正黑體" panose="020B0604030504040204" pitchFamily="34" charset="-120"/>
              <a:ea typeface="微軟正黑體" panose="020B0604030504040204" pitchFamily="34" charset="-120"/>
            </a:endParaRPr>
          </a:p>
          <a:p>
            <a:pPr marL="647700" indent="-285750" algn="just">
              <a:lnSpc>
                <a:spcPts val="2400"/>
              </a:lnSpc>
              <a:buFont typeface="Wingdings" panose="05000000000000000000" pitchFamily="2" charset="2"/>
              <a:buChar char="ü"/>
            </a:pPr>
            <a:endParaRPr lang="en-US" altLang="zh-TW" sz="1700" b="1" spc="-100" dirty="0">
              <a:latin typeface="微軟正黑體" panose="020B0604030504040204" pitchFamily="34" charset="-120"/>
              <a:ea typeface="微軟正黑體" panose="020B0604030504040204" pitchFamily="34" charset="-120"/>
            </a:endParaRPr>
          </a:p>
          <a:p>
            <a:pPr marL="647700" indent="-285750" algn="just">
              <a:lnSpc>
                <a:spcPts val="2400"/>
              </a:lnSpc>
              <a:buFont typeface="Wingdings" panose="05000000000000000000" pitchFamily="2" charset="2"/>
              <a:buChar char="ü"/>
            </a:pPr>
            <a:endParaRPr lang="en-US" altLang="zh-TW" sz="1700" b="1" spc="-100" dirty="0">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5091104" y="779324"/>
            <a:ext cx="528389" cy="646331"/>
          </a:xfrm>
          <a:prstGeom prst="rect">
            <a:avLst/>
          </a:prstGeom>
          <a:noFill/>
        </p:spPr>
        <p:txBody>
          <a:bodyPr wrap="square" rtlCol="0">
            <a:spAutoFit/>
          </a:bodyPr>
          <a:lstStyle/>
          <a:p>
            <a:r>
              <a:rPr lang="en-US" altLang="zh-TW" sz="3600" b="1" dirty="0">
                <a:solidFill>
                  <a:srgbClr val="FFCB05"/>
                </a:solidFill>
                <a:latin typeface="Arial" panose="020B0604020202020204" pitchFamily="34" charset="0"/>
                <a:cs typeface="Arial" panose="020B0604020202020204" pitchFamily="34" charset="0"/>
              </a:rPr>
              <a:t>2</a:t>
            </a:r>
            <a:endParaRPr lang="zh-TW" altLang="en-US" sz="3600" b="1" dirty="0">
              <a:solidFill>
                <a:srgbClr val="FFCB05"/>
              </a:solidFill>
              <a:latin typeface="Arial" panose="020B0604020202020204" pitchFamily="34" charset="0"/>
              <a:cs typeface="Arial" panose="020B0604020202020204" pitchFamily="34" charset="0"/>
            </a:endParaRPr>
          </a:p>
        </p:txBody>
      </p:sp>
      <p:sp>
        <p:nvSpPr>
          <p:cNvPr id="8" name="矩形 7"/>
          <p:cNvSpPr/>
          <p:nvPr/>
        </p:nvSpPr>
        <p:spPr>
          <a:xfrm>
            <a:off x="5490953" y="957057"/>
            <a:ext cx="2414419" cy="338554"/>
          </a:xfrm>
          <a:prstGeom prst="rect">
            <a:avLst/>
          </a:prstGeom>
        </p:spPr>
        <p:txBody>
          <a:bodyPr wrap="square">
            <a:spAutoFit/>
          </a:bodyPr>
          <a:lstStyle/>
          <a:p>
            <a:pPr algn="just"/>
            <a:r>
              <a:rPr lang="zh-TW" altLang="en-US" sz="1600" b="1" dirty="0" smtClean="0">
                <a:solidFill>
                  <a:srgbClr val="0070C0"/>
                </a:solidFill>
                <a:latin typeface="微軟正黑體" panose="020B0604030504040204" pitchFamily="34" charset="-120"/>
                <a:ea typeface="微軟正黑體" panose="020B0604030504040204" pitchFamily="34" charset="-120"/>
                <a:cs typeface="Mangal" panose="02040503050203030202" pitchFamily="18" charset="0"/>
              </a:rPr>
              <a:t>交易策略績效回測報告</a:t>
            </a:r>
            <a:endParaRPr lang="zh-TW" altLang="en-US" sz="1600" b="1" dirty="0">
              <a:solidFill>
                <a:srgbClr val="0070C0"/>
              </a:solidFill>
              <a:latin typeface="微軟正黑體" panose="020B0604030504040204" pitchFamily="34" charset="-120"/>
              <a:ea typeface="微軟正黑體" panose="020B0604030504040204" pitchFamily="34" charset="-120"/>
              <a:cs typeface="Mangal" panose="02040503050203030202" pitchFamily="18" charset="0"/>
            </a:endParaRPr>
          </a:p>
        </p:txBody>
      </p:sp>
      <p:sp>
        <p:nvSpPr>
          <p:cNvPr id="9" name="文字方塊 8"/>
          <p:cNvSpPr txBox="1"/>
          <p:nvPr/>
        </p:nvSpPr>
        <p:spPr>
          <a:xfrm>
            <a:off x="883970" y="1799504"/>
            <a:ext cx="528389" cy="646331"/>
          </a:xfrm>
          <a:prstGeom prst="rect">
            <a:avLst/>
          </a:prstGeom>
          <a:noFill/>
        </p:spPr>
        <p:txBody>
          <a:bodyPr wrap="square" rtlCol="0">
            <a:spAutoFit/>
          </a:bodyPr>
          <a:lstStyle/>
          <a:p>
            <a:r>
              <a:rPr lang="en-US" altLang="zh-TW" sz="3600" b="1" dirty="0" smtClean="0">
                <a:solidFill>
                  <a:srgbClr val="FFCB05"/>
                </a:solidFill>
                <a:latin typeface="Arial" panose="020B0604020202020204" pitchFamily="34" charset="0"/>
                <a:cs typeface="Arial" panose="020B0604020202020204" pitchFamily="34" charset="0"/>
              </a:rPr>
              <a:t>1</a:t>
            </a:r>
            <a:endParaRPr lang="zh-TW" altLang="en-US" sz="3600" b="1" dirty="0">
              <a:solidFill>
                <a:srgbClr val="FFCB05"/>
              </a:solidFill>
              <a:latin typeface="Arial" panose="020B0604020202020204" pitchFamily="34" charset="0"/>
              <a:cs typeface="Arial" panose="020B0604020202020204" pitchFamily="34" charset="0"/>
            </a:endParaRPr>
          </a:p>
        </p:txBody>
      </p:sp>
      <p:sp>
        <p:nvSpPr>
          <p:cNvPr id="10" name="矩形 9"/>
          <p:cNvSpPr/>
          <p:nvPr/>
        </p:nvSpPr>
        <p:spPr>
          <a:xfrm>
            <a:off x="1244365" y="2007349"/>
            <a:ext cx="3162381" cy="338554"/>
          </a:xfrm>
          <a:prstGeom prst="rect">
            <a:avLst/>
          </a:prstGeom>
        </p:spPr>
        <p:txBody>
          <a:bodyPr wrap="square">
            <a:spAutoFit/>
          </a:bodyPr>
          <a:lstStyle/>
          <a:p>
            <a:pPr algn="just"/>
            <a:r>
              <a:rPr lang="zh-TW" altLang="en-US" sz="1600" b="1" dirty="0" smtClean="0">
                <a:solidFill>
                  <a:srgbClr val="0070C0"/>
                </a:solidFill>
                <a:latin typeface="微軟正黑體" panose="020B0604030504040204" pitchFamily="34" charset="-120"/>
                <a:ea typeface="微軟正黑體" panose="020B0604030504040204" pitchFamily="34" charset="-120"/>
                <a:cs typeface="Mangal" panose="02040503050203030202" pitchFamily="18" charset="0"/>
              </a:rPr>
              <a:t>使用期貨市場資料開發策略</a:t>
            </a:r>
            <a:endParaRPr lang="zh-TW" altLang="en-US" sz="1600" b="1" dirty="0">
              <a:solidFill>
                <a:srgbClr val="0070C0"/>
              </a:solidFill>
              <a:latin typeface="微軟正黑體" panose="020B0604030504040204" pitchFamily="34" charset="-120"/>
              <a:ea typeface="微軟正黑體" panose="020B0604030504040204" pitchFamily="34" charset="-120"/>
            </a:endParaRPr>
          </a:p>
        </p:txBody>
      </p:sp>
      <p:pic>
        <p:nvPicPr>
          <p:cNvPr id="12" name="圖片 11"/>
          <p:cNvPicPr>
            <a:picLocks noChangeAspect="1"/>
          </p:cNvPicPr>
          <p:nvPr/>
        </p:nvPicPr>
        <p:blipFill>
          <a:blip r:embed="rId2"/>
          <a:stretch>
            <a:fillRect/>
          </a:stretch>
        </p:blipFill>
        <p:spPr>
          <a:xfrm>
            <a:off x="5054478" y="3903354"/>
            <a:ext cx="3536830" cy="2337956"/>
          </a:xfrm>
          <a:prstGeom prst="rect">
            <a:avLst/>
          </a:prstGeom>
        </p:spPr>
      </p:pic>
      <p:sp>
        <p:nvSpPr>
          <p:cNvPr id="13" name="文字方塊 12"/>
          <p:cNvSpPr txBox="1"/>
          <p:nvPr/>
        </p:nvSpPr>
        <p:spPr>
          <a:xfrm>
            <a:off x="5116287" y="3455760"/>
            <a:ext cx="528389" cy="646331"/>
          </a:xfrm>
          <a:prstGeom prst="rect">
            <a:avLst/>
          </a:prstGeom>
          <a:noFill/>
        </p:spPr>
        <p:txBody>
          <a:bodyPr wrap="square" rtlCol="0">
            <a:spAutoFit/>
          </a:bodyPr>
          <a:lstStyle/>
          <a:p>
            <a:r>
              <a:rPr lang="en-US" altLang="zh-TW" sz="3600" b="1" dirty="0" smtClean="0">
                <a:solidFill>
                  <a:srgbClr val="FFCB05"/>
                </a:solidFill>
                <a:latin typeface="Arial" panose="020B0604020202020204" pitchFamily="34" charset="0"/>
                <a:cs typeface="Arial" panose="020B0604020202020204" pitchFamily="34" charset="0"/>
              </a:rPr>
              <a:t>3</a:t>
            </a:r>
            <a:endParaRPr lang="zh-TW" altLang="en-US" sz="3600" b="1" dirty="0">
              <a:solidFill>
                <a:srgbClr val="FFCB05"/>
              </a:solidFill>
              <a:latin typeface="Arial" panose="020B0604020202020204" pitchFamily="34" charset="0"/>
              <a:cs typeface="Arial" panose="020B0604020202020204" pitchFamily="34" charset="0"/>
            </a:endParaRPr>
          </a:p>
        </p:txBody>
      </p:sp>
      <p:sp>
        <p:nvSpPr>
          <p:cNvPr id="14" name="矩形 13"/>
          <p:cNvSpPr/>
          <p:nvPr/>
        </p:nvSpPr>
        <p:spPr>
          <a:xfrm>
            <a:off x="5458136" y="3654496"/>
            <a:ext cx="2729513" cy="338554"/>
          </a:xfrm>
          <a:prstGeom prst="rect">
            <a:avLst/>
          </a:prstGeom>
        </p:spPr>
        <p:txBody>
          <a:bodyPr wrap="square">
            <a:spAutoFit/>
          </a:bodyPr>
          <a:lstStyle/>
          <a:p>
            <a:pPr algn="just"/>
            <a:r>
              <a:rPr lang="zh-TW" altLang="en-US" sz="1600" b="1" dirty="0" smtClean="0">
                <a:solidFill>
                  <a:srgbClr val="0070C0"/>
                </a:solidFill>
                <a:latin typeface="微軟正黑體" panose="020B0604030504040204" pitchFamily="34" charset="-120"/>
                <a:ea typeface="微軟正黑體" panose="020B0604030504040204" pitchFamily="34" charset="-120"/>
                <a:cs typeface="Mangal" panose="02040503050203030202" pitchFamily="18" charset="0"/>
              </a:rPr>
              <a:t>以圖像顯示過去績效損益</a:t>
            </a:r>
            <a:endParaRPr lang="zh-TW" altLang="en-US" sz="1600" b="1" dirty="0">
              <a:solidFill>
                <a:srgbClr val="0070C0"/>
              </a:solidFill>
              <a:latin typeface="微軟正黑體" panose="020B0604030504040204" pitchFamily="34" charset="-120"/>
              <a:ea typeface="微軟正黑體" panose="020B0604030504040204" pitchFamily="34" charset="-120"/>
              <a:cs typeface="Mangal" panose="02040503050203030202" pitchFamily="18" charset="0"/>
            </a:endParaRPr>
          </a:p>
        </p:txBody>
      </p:sp>
      <p:sp>
        <p:nvSpPr>
          <p:cNvPr id="15" name="矩形 14"/>
          <p:cNvSpPr/>
          <p:nvPr/>
        </p:nvSpPr>
        <p:spPr>
          <a:xfrm>
            <a:off x="1244365" y="5122586"/>
            <a:ext cx="2351926" cy="365741"/>
          </a:xfrm>
          <a:prstGeom prst="rect">
            <a:avLst/>
          </a:prstGeom>
        </p:spPr>
        <p:txBody>
          <a:bodyPr wrap="none">
            <a:spAutoFit/>
          </a:bodyPr>
          <a:lstStyle/>
          <a:p>
            <a:pPr>
              <a:lnSpc>
                <a:spcPts val="2400"/>
              </a:lnSpc>
            </a:pPr>
            <a:r>
              <a:rPr lang="zh-TW" altLang="en-US" sz="1400" spc="-100" dirty="0" smtClean="0">
                <a:latin typeface="標楷體" panose="03000509000000000000" pitchFamily="65" charset="-120"/>
                <a:ea typeface="標楷體" panose="03000509000000000000" pitchFamily="65" charset="-120"/>
              </a:rPr>
              <a:t>註</a:t>
            </a:r>
            <a:r>
              <a:rPr lang="en-US" altLang="zh-TW" sz="1400" spc="-100" dirty="0">
                <a:latin typeface="標楷體" panose="03000509000000000000" pitchFamily="65" charset="-120"/>
                <a:ea typeface="標楷體" panose="03000509000000000000" pitchFamily="65" charset="-120"/>
              </a:rPr>
              <a:t>：</a:t>
            </a:r>
            <a:r>
              <a:rPr lang="zh-TW" altLang="en-US" sz="1400" spc="-100" dirty="0" smtClean="0">
                <a:latin typeface="標楷體" panose="03000509000000000000" pitchFamily="65" charset="-120"/>
                <a:ea typeface="標楷體" panose="03000509000000000000" pitchFamily="65" charset="-120"/>
              </a:rPr>
              <a:t>圖片來源為凱</a:t>
            </a:r>
            <a:r>
              <a:rPr lang="zh-TW" altLang="en-US" sz="1400" spc="-100" dirty="0">
                <a:latin typeface="標楷體" panose="03000509000000000000" pitchFamily="65" charset="-120"/>
                <a:ea typeface="標楷體" panose="03000509000000000000" pitchFamily="65" charset="-120"/>
              </a:rPr>
              <a:t>衛資訊網站</a:t>
            </a:r>
          </a:p>
        </p:txBody>
      </p:sp>
      <p:pic>
        <p:nvPicPr>
          <p:cNvPr id="1026" name="Picture 2" descr="MultiCharts最專業的程式交易軟體"/>
          <p:cNvPicPr>
            <a:picLocks noChangeAspect="1" noChangeArrowheads="1"/>
          </p:cNvPicPr>
          <p:nvPr/>
        </p:nvPicPr>
        <p:blipFill rotWithShape="1">
          <a:blip r:embed="rId3">
            <a:extLst>
              <a:ext uri="{28A0092B-C50C-407E-A947-70E740481C1C}">
                <a14:useLocalDpi xmlns:a14="http://schemas.microsoft.com/office/drawing/2010/main" val="0"/>
              </a:ext>
            </a:extLst>
          </a:blip>
          <a:srcRect l="5858" t="12757" r="1084" b="14352"/>
          <a:stretch/>
        </p:blipFill>
        <p:spPr bwMode="auto">
          <a:xfrm>
            <a:off x="522495" y="2403423"/>
            <a:ext cx="3905726" cy="28041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ultiCharts最專業的程式交易軟體"/>
          <p:cNvPicPr>
            <a:picLocks noChangeAspect="1" noChangeArrowheads="1"/>
          </p:cNvPicPr>
          <p:nvPr/>
        </p:nvPicPr>
        <p:blipFill rotWithShape="1">
          <a:blip r:embed="rId4">
            <a:extLst>
              <a:ext uri="{28A0092B-C50C-407E-A947-70E740481C1C}">
                <a14:useLocalDpi xmlns:a14="http://schemas.microsoft.com/office/drawing/2010/main" val="0"/>
              </a:ext>
            </a:extLst>
          </a:blip>
          <a:srcRect r="13564" b="21535"/>
          <a:stretch/>
        </p:blipFill>
        <p:spPr bwMode="auto">
          <a:xfrm>
            <a:off x="4929748" y="1253831"/>
            <a:ext cx="3145006" cy="2144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1327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6D7D500-6B01-43A5-AFFF-86FCB3F4F958}"/>
              </a:ext>
            </a:extLst>
          </p:cNvPr>
          <p:cNvSpPr>
            <a:spLocks noGrp="1"/>
          </p:cNvSpPr>
          <p:nvPr>
            <p:ph type="title"/>
          </p:nvPr>
        </p:nvSpPr>
        <p:spPr/>
        <p:txBody>
          <a:bodyPr>
            <a:normAutofit fontScale="90000"/>
          </a:bodyPr>
          <a:lstStyle/>
          <a:p>
            <a:pPr>
              <a:lnSpc>
                <a:spcPct val="150000"/>
              </a:lnSpc>
            </a:pPr>
            <a:r>
              <a:rPr lang="zh-TW" altLang="en-US" dirty="0"/>
              <a:t>三、</a:t>
            </a:r>
            <a:r>
              <a:rPr lang="zh-TW" altLang="zh-TW" dirty="0"/>
              <a:t>服務整合</a:t>
            </a:r>
            <a:r>
              <a:rPr lang="zh-TW" altLang="zh-TW" dirty="0" smtClean="0"/>
              <a:t>程度</a:t>
            </a:r>
            <a:r>
              <a:rPr lang="en-US" altLang="zh-TW" dirty="0" smtClean="0"/>
              <a:t>(</a:t>
            </a:r>
            <a:r>
              <a:rPr lang="zh-TW" altLang="en-US" dirty="0" smtClean="0"/>
              <a:t>續</a:t>
            </a:r>
            <a:r>
              <a:rPr lang="en-US" altLang="zh-TW" dirty="0" smtClean="0"/>
              <a:t>)</a:t>
            </a:r>
            <a:endParaRPr lang="zh-TW" altLang="en-US" dirty="0"/>
          </a:p>
        </p:txBody>
      </p:sp>
      <p:sp>
        <p:nvSpPr>
          <p:cNvPr id="4" name="投影片編號版面配置區 3">
            <a:extLst>
              <a:ext uri="{FF2B5EF4-FFF2-40B4-BE49-F238E27FC236}">
                <a16:creationId xmlns:a16="http://schemas.microsoft.com/office/drawing/2014/main" id="{898D3700-9F1D-4A58-A6E0-9003ABB11EA8}"/>
              </a:ext>
            </a:extLst>
          </p:cNvPr>
          <p:cNvSpPr>
            <a:spLocks noGrp="1"/>
          </p:cNvSpPr>
          <p:nvPr>
            <p:ph type="sldNum" sz="quarter" idx="12"/>
          </p:nvPr>
        </p:nvSpPr>
        <p:spPr/>
        <p:txBody>
          <a:bodyPr/>
          <a:lstStyle/>
          <a:p>
            <a:fld id="{5441CF7D-AAC9-44DB-8537-A180797F7800}" type="slidenum">
              <a:rPr lang="zh-TW" altLang="en-US" smtClean="0"/>
              <a:pPr/>
              <a:t>22</a:t>
            </a:fld>
            <a:endParaRPr lang="zh-TW" altLang="en-US"/>
          </a:p>
        </p:txBody>
      </p:sp>
      <p:sp>
        <p:nvSpPr>
          <p:cNvPr id="3" name="矩形 2"/>
          <p:cNvSpPr/>
          <p:nvPr/>
        </p:nvSpPr>
        <p:spPr>
          <a:xfrm>
            <a:off x="424459" y="887131"/>
            <a:ext cx="8483812" cy="2185214"/>
          </a:xfrm>
          <a:prstGeom prst="rect">
            <a:avLst/>
          </a:prstGeom>
        </p:spPr>
        <p:txBody>
          <a:bodyPr wrap="square">
            <a:spAutoFit/>
          </a:bodyPr>
          <a:lstStyle/>
          <a:p>
            <a:pPr algn="just"/>
            <a:r>
              <a:rPr lang="zh-TW" altLang="en-US" sz="2400" b="1" dirty="0" smtClean="0">
                <a:solidFill>
                  <a:srgbClr val="0070C0"/>
                </a:solidFill>
                <a:latin typeface="微軟正黑體" panose="020B0604030504040204" pitchFamily="34" charset="-120"/>
                <a:ea typeface="微軟正黑體" panose="020B0604030504040204" pitchFamily="34" charset="-120"/>
              </a:rPr>
              <a:t>學術研究應用</a:t>
            </a:r>
            <a:endParaRPr lang="en-US" altLang="zh-TW" sz="2400" b="1" dirty="0">
              <a:solidFill>
                <a:srgbClr val="0070C0"/>
              </a:solidFill>
              <a:latin typeface="微軟正黑體" panose="020B0604030504040204" pitchFamily="34" charset="-120"/>
              <a:ea typeface="微軟正黑體" panose="020B0604030504040204" pitchFamily="34" charset="-120"/>
            </a:endParaRPr>
          </a:p>
          <a:p>
            <a:pPr algn="just">
              <a:spcBef>
                <a:spcPts val="600"/>
              </a:spcBef>
            </a:pPr>
            <a:r>
              <a:rPr lang="zh-TW" altLang="en-US" sz="1700" b="1" dirty="0" smtClean="0">
                <a:latin typeface="微軟正黑體" panose="020B0604030504040204" pitchFamily="34" charset="-120"/>
                <a:ea typeface="微軟正黑體" panose="020B0604030504040204" pitchFamily="34" charset="-120"/>
              </a:rPr>
              <a:t>國內</a:t>
            </a:r>
            <a:r>
              <a:rPr lang="zh-TW" altLang="zh-TW" sz="1700" b="1" dirty="0" smtClean="0">
                <a:latin typeface="微軟正黑體" panose="020B0604030504040204" pitchFamily="34" charset="-120"/>
                <a:ea typeface="微軟正黑體" panose="020B0604030504040204" pitchFamily="34" charset="-120"/>
              </a:rPr>
              <a:t>學術</a:t>
            </a:r>
            <a:r>
              <a:rPr lang="zh-TW" altLang="zh-TW" sz="1700" b="1" dirty="0">
                <a:latin typeface="微軟正黑體" panose="020B0604030504040204" pitchFamily="34" charset="-120"/>
                <a:ea typeface="微軟正黑體" panose="020B0604030504040204" pitchFamily="34" charset="-120"/>
              </a:rPr>
              <a:t>單位選擇統計或計量模型，或其他大數據分析方法</a:t>
            </a:r>
            <a:r>
              <a:rPr lang="zh-TW" altLang="zh-TW" sz="1700" b="1" dirty="0" smtClean="0">
                <a:latin typeface="微軟正黑體" panose="020B0604030504040204" pitchFamily="34" charset="-120"/>
                <a:ea typeface="微軟正黑體" panose="020B0604030504040204" pitchFamily="34" charset="-120"/>
              </a:rPr>
              <a:t>，</a:t>
            </a:r>
            <a:r>
              <a:rPr lang="zh-TW" altLang="zh-TW" sz="1700" b="1" dirty="0">
                <a:latin typeface="微軟正黑體" panose="020B0604030504040204" pitchFamily="34" charset="-120"/>
                <a:ea typeface="微軟正黑體" panose="020B0604030504040204" pitchFamily="34" charset="-120"/>
              </a:rPr>
              <a:t>藉由期貨市場完整開放資料，</a:t>
            </a:r>
            <a:r>
              <a:rPr lang="zh-TW" altLang="zh-TW" sz="1700" b="1" dirty="0" smtClean="0">
                <a:latin typeface="微軟正黑體" panose="020B0604030504040204" pitchFamily="34" charset="-120"/>
                <a:ea typeface="微軟正黑體" panose="020B0604030504040204" pitchFamily="34" charset="-120"/>
              </a:rPr>
              <a:t>就</a:t>
            </a:r>
            <a:r>
              <a:rPr lang="zh-TW" altLang="zh-TW" sz="1700" b="1" dirty="0">
                <a:latin typeface="微軟正黑體" panose="020B0604030504040204" pitchFamily="34" charset="-120"/>
                <a:ea typeface="微軟正黑體" panose="020B0604030504040204" pitchFamily="34" charset="-120"/>
              </a:rPr>
              <a:t>金融理論或交易策略等題目進行</a:t>
            </a:r>
            <a:r>
              <a:rPr lang="zh-TW" altLang="zh-TW" sz="1700" b="1" dirty="0" smtClean="0">
                <a:latin typeface="微軟正黑體" panose="020B0604030504040204" pitchFamily="34" charset="-120"/>
                <a:ea typeface="微軟正黑體" panose="020B0604030504040204" pitchFamily="34" charset="-120"/>
              </a:rPr>
              <a:t>實證</a:t>
            </a:r>
            <a:endParaRPr lang="en-US" altLang="zh-TW" sz="1700" b="1" dirty="0" smtClean="0">
              <a:latin typeface="微軟正黑體" panose="020B0604030504040204" pitchFamily="34" charset="-120"/>
              <a:ea typeface="微軟正黑體" panose="020B0604030504040204" pitchFamily="34" charset="-120"/>
            </a:endParaRPr>
          </a:p>
          <a:p>
            <a:pPr algn="just">
              <a:spcBef>
                <a:spcPts val="600"/>
              </a:spcBef>
            </a:pPr>
            <a:r>
              <a:rPr lang="zh-TW" altLang="en-US" sz="1700" b="1" dirty="0" smtClean="0">
                <a:solidFill>
                  <a:srgbClr val="0070C0"/>
                </a:solidFill>
                <a:latin typeface="微軟正黑體" panose="020B0604030504040204" pitchFamily="34" charset="-120"/>
                <a:ea typeface="微軟正黑體" panose="020B0604030504040204" pitchFamily="34" charset="-120"/>
              </a:rPr>
              <a:t>跨</a:t>
            </a:r>
            <a:r>
              <a:rPr lang="zh-TW" altLang="en-US" sz="1700" b="1" dirty="0">
                <a:solidFill>
                  <a:srgbClr val="0070C0"/>
                </a:solidFill>
                <a:latin typeface="微軟正黑體" panose="020B0604030504040204" pitchFamily="34" charset="-120"/>
                <a:ea typeface="微軟正黑體" panose="020B0604030504040204" pitchFamily="34" charset="-120"/>
              </a:rPr>
              <a:t>領域</a:t>
            </a:r>
            <a:r>
              <a:rPr lang="zh-TW" altLang="en-US" sz="1700" b="1" dirty="0" smtClean="0">
                <a:solidFill>
                  <a:srgbClr val="0070C0"/>
                </a:solidFill>
                <a:latin typeface="微軟正黑體" panose="020B0604030504040204" pitchFamily="34" charset="-120"/>
                <a:ea typeface="微軟正黑體" panose="020B0604030504040204" pitchFamily="34" charset="-120"/>
              </a:rPr>
              <a:t>應用案例</a:t>
            </a:r>
            <a:r>
              <a:rPr lang="en-US" altLang="zh-TW" sz="1700" b="1" dirty="0" smtClean="0">
                <a:solidFill>
                  <a:srgbClr val="0070C0"/>
                </a:solidFill>
                <a:latin typeface="微軟正黑體" panose="020B0604030504040204" pitchFamily="34" charset="-120"/>
                <a:ea typeface="微軟正黑體" panose="020B0604030504040204" pitchFamily="34" charset="-120"/>
              </a:rPr>
              <a:t>-</a:t>
            </a:r>
            <a:r>
              <a:rPr lang="zh-TW" altLang="en-US" sz="1700" b="1" dirty="0" smtClean="0">
                <a:solidFill>
                  <a:srgbClr val="0070C0"/>
                </a:solidFill>
                <a:latin typeface="微軟正黑體" panose="020B0604030504040204" pitchFamily="34" charset="-120"/>
                <a:ea typeface="微軟正黑體" panose="020B0604030504040204" pitchFamily="34" charset="-120"/>
              </a:rPr>
              <a:t>機器學習</a:t>
            </a:r>
            <a:r>
              <a:rPr lang="zh-TW" altLang="en-US" sz="1700" b="1" dirty="0">
                <a:solidFill>
                  <a:srgbClr val="0070C0"/>
                </a:solidFill>
                <a:latin typeface="微軟正黑體" panose="020B0604030504040204" pitchFamily="34" charset="-120"/>
                <a:ea typeface="微軟正黑體" panose="020B0604030504040204" pitchFamily="34" charset="-120"/>
              </a:rPr>
              <a:t>應用</a:t>
            </a:r>
            <a:r>
              <a:rPr lang="zh-TW" altLang="en-US" sz="1700" b="1" dirty="0" smtClean="0">
                <a:solidFill>
                  <a:srgbClr val="0070C0"/>
                </a:solidFill>
                <a:latin typeface="微軟正黑體" panose="020B0604030504040204" pitchFamily="34" charset="-120"/>
                <a:ea typeface="微軟正黑體" panose="020B0604030504040204" pitchFamily="34" charset="-120"/>
              </a:rPr>
              <a:t>於</a:t>
            </a:r>
            <a:r>
              <a:rPr lang="zh-TW" altLang="en-US" sz="1700" b="1" dirty="0">
                <a:solidFill>
                  <a:srgbClr val="0070C0"/>
                </a:solidFill>
                <a:latin typeface="微軟正黑體" panose="020B0604030504040204" pitchFamily="34" charset="-120"/>
                <a:ea typeface="微軟正黑體" panose="020B0604030504040204" pitchFamily="34" charset="-120"/>
              </a:rPr>
              <a:t>臺</a:t>
            </a:r>
            <a:r>
              <a:rPr lang="zh-TW" altLang="en-US" sz="1700" b="1" dirty="0" smtClean="0">
                <a:solidFill>
                  <a:srgbClr val="0070C0"/>
                </a:solidFill>
                <a:latin typeface="微軟正黑體" panose="020B0604030504040204" pitchFamily="34" charset="-120"/>
                <a:ea typeface="微軟正黑體" panose="020B0604030504040204" pitchFamily="34" charset="-120"/>
              </a:rPr>
              <a:t>灣</a:t>
            </a:r>
            <a:r>
              <a:rPr lang="zh-TW" altLang="en-US" sz="1700" b="1" dirty="0">
                <a:solidFill>
                  <a:srgbClr val="0070C0"/>
                </a:solidFill>
                <a:latin typeface="微軟正黑體" panose="020B0604030504040204" pitchFamily="34" charset="-120"/>
                <a:ea typeface="微軟正黑體" panose="020B0604030504040204" pitchFamily="34" charset="-120"/>
              </a:rPr>
              <a:t>股票指數期貨趨勢預測及交易策略建構</a:t>
            </a:r>
            <a:r>
              <a:rPr lang="en-US" altLang="zh-TW" sz="1700" b="1" dirty="0">
                <a:solidFill>
                  <a:srgbClr val="0070C0"/>
                </a:solidFill>
                <a:latin typeface="微軟正黑體" panose="020B0604030504040204" pitchFamily="34" charset="-120"/>
                <a:ea typeface="微軟正黑體" panose="020B0604030504040204" pitchFamily="34" charset="-120"/>
              </a:rPr>
              <a:t>(</a:t>
            </a:r>
            <a:r>
              <a:rPr lang="zh-TW" altLang="en-US" sz="1700" b="1" dirty="0">
                <a:solidFill>
                  <a:srgbClr val="0070C0"/>
                </a:solidFill>
                <a:latin typeface="微軟正黑體" panose="020B0604030504040204" pitchFamily="34" charset="-120"/>
                <a:ea typeface="微軟正黑體" panose="020B0604030504040204" pitchFamily="34" charset="-120"/>
              </a:rPr>
              <a:t>臺灣大學資訊工程學研究所</a:t>
            </a:r>
            <a:r>
              <a:rPr lang="en-US" altLang="zh-TW" sz="1700" b="1" dirty="0">
                <a:solidFill>
                  <a:srgbClr val="0070C0"/>
                </a:solidFill>
                <a:latin typeface="微軟正黑體" panose="020B0604030504040204" pitchFamily="34" charset="-120"/>
                <a:ea typeface="微軟正黑體" panose="020B0604030504040204" pitchFamily="34" charset="-120"/>
              </a:rPr>
              <a:t>)</a:t>
            </a:r>
            <a:r>
              <a:rPr lang="zh-TW" altLang="en-US" sz="1700" b="1" dirty="0" smtClean="0">
                <a:latin typeface="標楷體" panose="03000509000000000000" pitchFamily="65" charset="-120"/>
                <a:ea typeface="標楷體" panose="03000509000000000000" pitchFamily="65" charset="-120"/>
              </a:rPr>
              <a:t>：</a:t>
            </a:r>
            <a:r>
              <a:rPr lang="zh-TW" altLang="en-US" sz="1700" b="1" dirty="0" smtClean="0">
                <a:latin typeface="微軟正黑體" panose="020B0604030504040204" pitchFamily="34" charset="-120"/>
                <a:ea typeface="微軟正黑體" panose="020B0604030504040204" pitchFamily="34" charset="-120"/>
              </a:rPr>
              <a:t>利用</a:t>
            </a:r>
            <a:r>
              <a:rPr lang="zh-TW" altLang="en-US" sz="1700" b="1" dirty="0">
                <a:latin typeface="微軟正黑體" panose="020B0604030504040204" pitchFamily="34" charset="-120"/>
                <a:ea typeface="微軟正黑體" panose="020B0604030504040204" pitchFamily="34" charset="-120"/>
              </a:rPr>
              <a:t>三種不同機器學習模型，結合「期貨每日交易行情資訊」，建置能夠穩定判斷市場趨勢及進出場點之模型，並利用該模型設計可在國內期貨市場穩定獲利之策略</a:t>
            </a:r>
          </a:p>
        </p:txBody>
      </p:sp>
      <p:graphicFrame>
        <p:nvGraphicFramePr>
          <p:cNvPr id="6" name="表格 5"/>
          <p:cNvGraphicFramePr>
            <a:graphicFrameLocks noGrp="1"/>
          </p:cNvGraphicFramePr>
          <p:nvPr>
            <p:extLst>
              <p:ext uri="{D42A27DB-BD31-4B8C-83A1-F6EECF244321}">
                <p14:modId xmlns:p14="http://schemas.microsoft.com/office/powerpoint/2010/main" val="1811678837"/>
              </p:ext>
            </p:extLst>
          </p:nvPr>
        </p:nvGraphicFramePr>
        <p:xfrm>
          <a:off x="560191" y="3233662"/>
          <a:ext cx="8212347" cy="2915349"/>
        </p:xfrm>
        <a:graphic>
          <a:graphicData uri="http://schemas.openxmlformats.org/drawingml/2006/table">
            <a:tbl>
              <a:tblPr firstRow="1" firstCol="1" bandRow="1">
                <a:tableStyleId>{5C22544A-7EE6-4342-B048-85BDC9FD1C3A}</a:tableStyleId>
              </a:tblPr>
              <a:tblGrid>
                <a:gridCol w="683605">
                  <a:extLst>
                    <a:ext uri="{9D8B030D-6E8A-4147-A177-3AD203B41FA5}">
                      <a16:colId xmlns:a16="http://schemas.microsoft.com/office/drawing/2014/main" val="3369880909"/>
                    </a:ext>
                  </a:extLst>
                </a:gridCol>
                <a:gridCol w="1585957">
                  <a:extLst>
                    <a:ext uri="{9D8B030D-6E8A-4147-A177-3AD203B41FA5}">
                      <a16:colId xmlns:a16="http://schemas.microsoft.com/office/drawing/2014/main" val="3427851053"/>
                    </a:ext>
                  </a:extLst>
                </a:gridCol>
                <a:gridCol w="2752640">
                  <a:extLst>
                    <a:ext uri="{9D8B030D-6E8A-4147-A177-3AD203B41FA5}">
                      <a16:colId xmlns:a16="http://schemas.microsoft.com/office/drawing/2014/main" val="3165164173"/>
                    </a:ext>
                  </a:extLst>
                </a:gridCol>
                <a:gridCol w="3190145">
                  <a:extLst>
                    <a:ext uri="{9D8B030D-6E8A-4147-A177-3AD203B41FA5}">
                      <a16:colId xmlns:a16="http://schemas.microsoft.com/office/drawing/2014/main" val="4067057719"/>
                    </a:ext>
                  </a:extLst>
                </a:gridCol>
              </a:tblGrid>
              <a:tr h="380806">
                <a:tc rowSpan="6">
                  <a:txBody>
                    <a:bodyPr/>
                    <a:lstStyle/>
                    <a:p>
                      <a:pPr algn="ctr" eaLnBrk="0" hangingPunct="0">
                        <a:spcBef>
                          <a:spcPts val="600"/>
                        </a:spcBef>
                        <a:spcAft>
                          <a:spcPts val="0"/>
                        </a:spcAft>
                      </a:pPr>
                      <a:r>
                        <a:rPr lang="en-US" altLang="zh-TW" sz="1600" u="none" kern="50" dirty="0" smtClean="0">
                          <a:solidFill>
                            <a:schemeClr val="bg1"/>
                          </a:solidFill>
                          <a:effectLst/>
                          <a:latin typeface="微軟正黑體" panose="020B0604030504040204" pitchFamily="34" charset="-120"/>
                          <a:ea typeface="微軟正黑體" panose="020B0604030504040204" pitchFamily="34" charset="-120"/>
                          <a:cs typeface="Mangal" panose="02040503050203030202"/>
                        </a:rPr>
                        <a:t>108</a:t>
                      </a:r>
                      <a:r>
                        <a:rPr lang="zh-TW" altLang="en-US" sz="1600" u="none" kern="50" dirty="0" smtClean="0">
                          <a:solidFill>
                            <a:schemeClr val="bg1"/>
                          </a:solidFill>
                          <a:effectLst/>
                          <a:latin typeface="微軟正黑體" panose="020B0604030504040204" pitchFamily="34" charset="-120"/>
                          <a:ea typeface="微軟正黑體" panose="020B0604030504040204" pitchFamily="34" charset="-120"/>
                          <a:cs typeface="Mangal" panose="02040503050203030202"/>
                        </a:rPr>
                        <a:t>年</a:t>
                      </a:r>
                      <a:endParaRPr lang="en-US" altLang="zh-TW" sz="1600" u="none" kern="50" dirty="0" smtClean="0">
                        <a:solidFill>
                          <a:schemeClr val="bg1"/>
                        </a:solidFill>
                        <a:effectLst/>
                        <a:latin typeface="微軟正黑體" panose="020B0604030504040204" pitchFamily="34" charset="-120"/>
                        <a:ea typeface="微軟正黑體" panose="020B0604030504040204" pitchFamily="34" charset="-120"/>
                        <a:cs typeface="Mangal" panose="02040503050203030202"/>
                      </a:endParaRPr>
                    </a:p>
                    <a:p>
                      <a:pPr algn="ctr" eaLnBrk="0" hangingPunct="0">
                        <a:spcBef>
                          <a:spcPts val="600"/>
                        </a:spcBef>
                        <a:spcAft>
                          <a:spcPts val="0"/>
                        </a:spcAft>
                      </a:pPr>
                      <a:r>
                        <a:rPr lang="zh-TW" altLang="en-US" sz="1600" u="none" kern="50" dirty="0" smtClean="0">
                          <a:solidFill>
                            <a:schemeClr val="bg1"/>
                          </a:solidFill>
                          <a:effectLst/>
                          <a:latin typeface="微軟正黑體" panose="020B0604030504040204" pitchFamily="34" charset="-120"/>
                          <a:ea typeface="微軟正黑體" panose="020B0604030504040204" pitchFamily="34" charset="-120"/>
                          <a:cs typeface="Mangal" panose="02040503050203030202"/>
                        </a:rPr>
                        <a:t>應用案例</a:t>
                      </a:r>
                      <a:endParaRPr lang="zh-TW" sz="1600" u="none" kern="50" dirty="0">
                        <a:solidFill>
                          <a:schemeClr val="bg1"/>
                        </a:solidFill>
                        <a:effectLst/>
                        <a:latin typeface="微軟正黑體" panose="020B0604030504040204" pitchFamily="34" charset="-120"/>
                        <a:ea typeface="微軟正黑體" panose="020B0604030504040204" pitchFamily="34" charset="-120"/>
                        <a:cs typeface="Mangal" panose="02040503050203030202"/>
                      </a:endParaRPr>
                    </a:p>
                  </a:txBody>
                  <a:tcPr marL="54392" marR="54392" marT="0" marB="0" anchor="ctr"/>
                </a:tc>
                <a:tc>
                  <a:txBody>
                    <a:bodyPr/>
                    <a:lstStyle/>
                    <a:p>
                      <a:pPr algn="ctr" eaLnBrk="0" hangingPunct="0">
                        <a:spcBef>
                          <a:spcPts val="600"/>
                        </a:spcBef>
                        <a:spcAft>
                          <a:spcPts val="0"/>
                        </a:spcAft>
                      </a:pPr>
                      <a:r>
                        <a:rPr lang="zh-TW" sz="1400" u="none" kern="50" dirty="0">
                          <a:solidFill>
                            <a:schemeClr val="bg1"/>
                          </a:solidFill>
                          <a:effectLst/>
                          <a:latin typeface="微軟正黑體" panose="020B0604030504040204" pitchFamily="34" charset="-120"/>
                          <a:ea typeface="微軟正黑體" panose="020B0604030504040204" pitchFamily="34" charset="-120"/>
                        </a:rPr>
                        <a:t>校院</a:t>
                      </a:r>
                      <a:r>
                        <a:rPr lang="zh-TW" sz="1400" u="none" kern="50" dirty="0" smtClean="0">
                          <a:solidFill>
                            <a:schemeClr val="bg1"/>
                          </a:solidFill>
                          <a:effectLst/>
                          <a:latin typeface="微軟正黑體" panose="020B0604030504040204" pitchFamily="34" charset="-120"/>
                          <a:ea typeface="微軟正黑體" panose="020B0604030504040204" pitchFamily="34" charset="-120"/>
                        </a:rPr>
                        <a:t>及系</a:t>
                      </a:r>
                      <a:r>
                        <a:rPr lang="zh-TW" sz="1400" u="none" kern="50" dirty="0">
                          <a:solidFill>
                            <a:schemeClr val="bg1"/>
                          </a:solidFill>
                          <a:effectLst/>
                          <a:latin typeface="微軟正黑體" panose="020B0604030504040204" pitchFamily="34" charset="-120"/>
                          <a:ea typeface="微軟正黑體" panose="020B0604030504040204" pitchFamily="34" charset="-120"/>
                        </a:rPr>
                        <a:t>所名稱</a:t>
                      </a:r>
                      <a:endParaRPr lang="zh-TW" sz="1400" u="none" kern="50" dirty="0">
                        <a:solidFill>
                          <a:schemeClr val="bg1"/>
                        </a:solidFill>
                        <a:effectLst/>
                        <a:latin typeface="微軟正黑體" panose="020B0604030504040204" pitchFamily="34" charset="-120"/>
                        <a:ea typeface="微軟正黑體" panose="020B0604030504040204" pitchFamily="34" charset="-120"/>
                        <a:cs typeface="Mangal" panose="02040503050203030202"/>
                      </a:endParaRPr>
                    </a:p>
                  </a:txBody>
                  <a:tcPr marL="54392" marR="54392" marT="0" marB="0" anchor="ctr"/>
                </a:tc>
                <a:tc>
                  <a:txBody>
                    <a:bodyPr/>
                    <a:lstStyle/>
                    <a:p>
                      <a:pPr algn="ctr" eaLnBrk="0" hangingPunct="0">
                        <a:spcBef>
                          <a:spcPts val="600"/>
                        </a:spcBef>
                        <a:spcAft>
                          <a:spcPts val="0"/>
                        </a:spcAft>
                      </a:pPr>
                      <a:r>
                        <a:rPr lang="zh-TW" sz="1400" u="none" kern="50" dirty="0">
                          <a:solidFill>
                            <a:schemeClr val="bg1"/>
                          </a:solidFill>
                          <a:effectLst/>
                          <a:latin typeface="微軟正黑體" panose="020B0604030504040204" pitchFamily="34" charset="-120"/>
                          <a:ea typeface="微軟正黑體" panose="020B0604030504040204" pitchFamily="34" charset="-120"/>
                        </a:rPr>
                        <a:t>論文名稱</a:t>
                      </a:r>
                      <a:endParaRPr lang="zh-TW" sz="1400" u="none" kern="50" dirty="0">
                        <a:solidFill>
                          <a:schemeClr val="bg1"/>
                        </a:solidFill>
                        <a:effectLst/>
                        <a:latin typeface="微軟正黑體" panose="020B0604030504040204" pitchFamily="34" charset="-120"/>
                        <a:ea typeface="微軟正黑體" panose="020B0604030504040204" pitchFamily="34" charset="-120"/>
                        <a:cs typeface="Mangal" panose="02040503050203030202"/>
                      </a:endParaRPr>
                    </a:p>
                  </a:txBody>
                  <a:tcPr marL="54392" marR="54392" marT="0" marB="0" anchor="ctr"/>
                </a:tc>
                <a:tc>
                  <a:txBody>
                    <a:bodyPr/>
                    <a:lstStyle/>
                    <a:p>
                      <a:pPr algn="ctr" eaLnBrk="0" hangingPunct="0">
                        <a:spcBef>
                          <a:spcPts val="600"/>
                        </a:spcBef>
                        <a:spcAft>
                          <a:spcPts val="0"/>
                        </a:spcAft>
                      </a:pPr>
                      <a:r>
                        <a:rPr lang="zh-TW" sz="1400" u="none" kern="50" dirty="0">
                          <a:solidFill>
                            <a:schemeClr val="bg1"/>
                          </a:solidFill>
                          <a:effectLst/>
                          <a:latin typeface="微軟正黑體" panose="020B0604030504040204" pitchFamily="34" charset="-120"/>
                          <a:ea typeface="微軟正黑體" panose="020B0604030504040204" pitchFamily="34" charset="-120"/>
                        </a:rPr>
                        <a:t>應用之資料集</a:t>
                      </a:r>
                      <a:endParaRPr lang="zh-TW" sz="1400" u="none" kern="50" dirty="0">
                        <a:solidFill>
                          <a:schemeClr val="bg1"/>
                        </a:solidFill>
                        <a:effectLst/>
                        <a:latin typeface="微軟正黑體" panose="020B0604030504040204" pitchFamily="34" charset="-120"/>
                        <a:ea typeface="微軟正黑體" panose="020B0604030504040204" pitchFamily="34" charset="-120"/>
                        <a:cs typeface="Mangal" panose="02040503050203030202"/>
                      </a:endParaRPr>
                    </a:p>
                  </a:txBody>
                  <a:tcPr marL="54392" marR="54392" marT="0" marB="0" anchor="ctr"/>
                </a:tc>
                <a:extLst>
                  <a:ext uri="{0D108BD9-81ED-4DB2-BD59-A6C34878D82A}">
                    <a16:rowId xmlns:a16="http://schemas.microsoft.com/office/drawing/2014/main" val="4099061628"/>
                  </a:ext>
                </a:extLst>
              </a:tr>
              <a:tr h="489481">
                <a:tc vMerge="1">
                  <a:txBody>
                    <a:bodyPr/>
                    <a:lstStyle/>
                    <a:p>
                      <a:pPr algn="ctr" eaLnBrk="0" hangingPunct="0">
                        <a:spcBef>
                          <a:spcPts val="600"/>
                        </a:spcBef>
                        <a:spcAft>
                          <a:spcPts val="0"/>
                        </a:spcAft>
                      </a:pPr>
                      <a:endParaRPr lang="zh-TW" sz="1200" u="none" kern="50" dirty="0">
                        <a:solidFill>
                          <a:schemeClr val="tx1"/>
                        </a:solidFill>
                        <a:effectLst/>
                        <a:latin typeface="微軟正黑體" panose="020B0604030504040204" pitchFamily="34" charset="-120"/>
                        <a:ea typeface="微軟正黑體" panose="020B0604030504040204" pitchFamily="34" charset="-120"/>
                        <a:cs typeface="Mangal" panose="02040503050203030202"/>
                      </a:endParaRPr>
                    </a:p>
                  </a:txBody>
                  <a:tcPr marL="54392" marR="54392" marT="0" marB="0"/>
                </a:tc>
                <a:tc>
                  <a:txBody>
                    <a:bodyPr/>
                    <a:lstStyle/>
                    <a:p>
                      <a:pPr marL="0" algn="just" defTabSz="914400" rtl="0" eaLnBrk="0" latinLnBrk="0" hangingPunct="0">
                        <a:spcBef>
                          <a:spcPts val="600"/>
                        </a:spcBef>
                        <a:spcAft>
                          <a:spcPts val="0"/>
                        </a:spcAft>
                      </a:pPr>
                      <a:r>
                        <a:rPr lang="en-US" sz="1200" u="none" kern="50" dirty="0" err="1" smtClean="0">
                          <a:solidFill>
                            <a:schemeClr val="tx1"/>
                          </a:solidFill>
                          <a:effectLst/>
                          <a:latin typeface="微軟正黑體" panose="020B0604030504040204" pitchFamily="34" charset="-120"/>
                          <a:ea typeface="微軟正黑體" panose="020B0604030504040204" pitchFamily="34" charset="-120"/>
                          <a:cs typeface="+mn-cs"/>
                        </a:rPr>
                        <a:t>國立臺灣大學</a:t>
                      </a:r>
                      <a:endParaRPr lang="en-US" sz="1200" u="none" kern="50" dirty="0" smtClean="0">
                        <a:solidFill>
                          <a:schemeClr val="tx1"/>
                        </a:solidFill>
                        <a:effectLst/>
                        <a:latin typeface="微軟正黑體" panose="020B0604030504040204" pitchFamily="34" charset="-120"/>
                        <a:ea typeface="微軟正黑體" panose="020B0604030504040204" pitchFamily="34" charset="-120"/>
                        <a:cs typeface="+mn-cs"/>
                      </a:endParaRPr>
                    </a:p>
                    <a:p>
                      <a:pPr marL="0" algn="just" defTabSz="914400" rtl="0" eaLnBrk="0" latinLnBrk="0" hangingPunct="0">
                        <a:spcBef>
                          <a:spcPts val="0"/>
                        </a:spcBef>
                        <a:spcAft>
                          <a:spcPts val="0"/>
                        </a:spcAft>
                      </a:pPr>
                      <a:r>
                        <a:rPr lang="en-US" sz="1200" u="none" kern="50" dirty="0" err="1" smtClean="0">
                          <a:solidFill>
                            <a:schemeClr val="tx1"/>
                          </a:solidFill>
                          <a:effectLst/>
                          <a:latin typeface="微軟正黑體" panose="020B0604030504040204" pitchFamily="34" charset="-120"/>
                          <a:ea typeface="微軟正黑體" panose="020B0604030504040204" pitchFamily="34" charset="-120"/>
                          <a:cs typeface="+mn-cs"/>
                        </a:rPr>
                        <a:t>資訊工程學研究所</a:t>
                      </a:r>
                      <a:endParaRPr lang="zh-TW" sz="1200" u="none" kern="50" dirty="0">
                        <a:solidFill>
                          <a:schemeClr val="tx1"/>
                        </a:solidFill>
                        <a:effectLst/>
                        <a:latin typeface="微軟正黑體" panose="020B0604030504040204" pitchFamily="34" charset="-120"/>
                        <a:ea typeface="微軟正黑體" panose="020B0604030504040204" pitchFamily="34" charset="-120"/>
                        <a:cs typeface="+mn-cs"/>
                      </a:endParaRPr>
                    </a:p>
                  </a:txBody>
                  <a:tcPr marL="54392" marR="54392" marT="0" marB="0"/>
                </a:tc>
                <a:tc>
                  <a:txBody>
                    <a:bodyPr/>
                    <a:lstStyle/>
                    <a:p>
                      <a:pPr algn="just" eaLnBrk="0" hangingPunct="0">
                        <a:spcBef>
                          <a:spcPts val="600"/>
                        </a:spcBef>
                        <a:spcAft>
                          <a:spcPts val="0"/>
                        </a:spcAft>
                      </a:pPr>
                      <a:r>
                        <a:rPr lang="zh-TW" sz="1200" u="none" kern="50" dirty="0">
                          <a:solidFill>
                            <a:schemeClr val="tx1"/>
                          </a:solidFill>
                          <a:effectLst/>
                          <a:latin typeface="微軟正黑體" panose="020B0604030504040204" pitchFamily="34" charset="-120"/>
                          <a:ea typeface="微軟正黑體" panose="020B0604030504040204" pitchFamily="34" charset="-120"/>
                        </a:rPr>
                        <a:t>機器學習應用於台灣股票指數期貨趨勢預測及交易策略建構</a:t>
                      </a:r>
                      <a:endParaRPr lang="zh-TW" sz="1200" u="none" kern="50" dirty="0">
                        <a:solidFill>
                          <a:schemeClr val="tx1"/>
                        </a:solidFill>
                        <a:effectLst/>
                        <a:latin typeface="微軟正黑體" panose="020B0604030504040204" pitchFamily="34" charset="-120"/>
                        <a:ea typeface="微軟正黑體" panose="020B0604030504040204" pitchFamily="34" charset="-120"/>
                        <a:cs typeface="Mangal" panose="02040503050203030202"/>
                      </a:endParaRPr>
                    </a:p>
                  </a:txBody>
                  <a:tcPr marL="54392" marR="54392" marT="0" marB="0"/>
                </a:tc>
                <a:tc>
                  <a:txBody>
                    <a:bodyPr/>
                    <a:lstStyle/>
                    <a:p>
                      <a:pPr algn="just" eaLnBrk="0" hangingPunct="0">
                        <a:spcBef>
                          <a:spcPts val="600"/>
                        </a:spcBef>
                        <a:spcAft>
                          <a:spcPts val="0"/>
                        </a:spcAft>
                      </a:pPr>
                      <a:r>
                        <a:rPr lang="zh-TW" sz="1200" u="none" kern="50" dirty="0">
                          <a:solidFill>
                            <a:schemeClr val="tx1"/>
                          </a:solidFill>
                          <a:effectLst/>
                          <a:latin typeface="微軟正黑體" panose="020B0604030504040204" pitchFamily="34" charset="-120"/>
                          <a:ea typeface="微軟正黑體" panose="020B0604030504040204" pitchFamily="34" charset="-120"/>
                        </a:rPr>
                        <a:t>期貨每日交易行情</a:t>
                      </a:r>
                      <a:endParaRPr lang="zh-TW" sz="1200" u="none" kern="50" dirty="0">
                        <a:solidFill>
                          <a:schemeClr val="tx1"/>
                        </a:solidFill>
                        <a:effectLst/>
                        <a:latin typeface="微軟正黑體" panose="020B0604030504040204" pitchFamily="34" charset="-120"/>
                        <a:ea typeface="微軟正黑體" panose="020B0604030504040204" pitchFamily="34" charset="-120"/>
                        <a:cs typeface="Mangal" panose="02040503050203030202"/>
                      </a:endParaRPr>
                    </a:p>
                  </a:txBody>
                  <a:tcPr marL="54392" marR="54392" marT="0" marB="0"/>
                </a:tc>
                <a:extLst>
                  <a:ext uri="{0D108BD9-81ED-4DB2-BD59-A6C34878D82A}">
                    <a16:rowId xmlns:a16="http://schemas.microsoft.com/office/drawing/2014/main" val="1473591785"/>
                  </a:ext>
                </a:extLst>
              </a:tr>
              <a:tr h="439875">
                <a:tc vMerge="1">
                  <a:txBody>
                    <a:bodyPr/>
                    <a:lstStyle/>
                    <a:p>
                      <a:pPr algn="ctr" eaLnBrk="0" hangingPunct="0">
                        <a:spcBef>
                          <a:spcPts val="600"/>
                        </a:spcBef>
                        <a:spcAft>
                          <a:spcPts val="0"/>
                        </a:spcAft>
                      </a:pPr>
                      <a:endParaRPr lang="zh-TW" sz="1200" u="none" kern="50" dirty="0">
                        <a:solidFill>
                          <a:schemeClr val="tx1"/>
                        </a:solidFill>
                        <a:effectLst/>
                        <a:latin typeface="微軟正黑體" panose="020B0604030504040204" pitchFamily="34" charset="-120"/>
                        <a:ea typeface="微軟正黑體" panose="020B0604030504040204" pitchFamily="34" charset="-120"/>
                        <a:cs typeface="Mangal" panose="02040503050203030202"/>
                      </a:endParaRPr>
                    </a:p>
                  </a:txBody>
                  <a:tcPr marL="54392" marR="54392" marT="0" marB="0"/>
                </a:tc>
                <a:tc>
                  <a:txBody>
                    <a:bodyPr/>
                    <a:lstStyle/>
                    <a:p>
                      <a:pPr marL="0" algn="just" defTabSz="914400" rtl="0" eaLnBrk="0" latinLnBrk="0" hangingPunct="0">
                        <a:spcBef>
                          <a:spcPts val="600"/>
                        </a:spcBef>
                        <a:spcAft>
                          <a:spcPts val="0"/>
                        </a:spcAft>
                      </a:pPr>
                      <a:r>
                        <a:rPr lang="en-US" sz="1200" u="none" kern="50" dirty="0" smtClean="0">
                          <a:solidFill>
                            <a:schemeClr val="tx1"/>
                          </a:solidFill>
                          <a:effectLst/>
                          <a:latin typeface="微軟正黑體" panose="020B0604030504040204" pitchFamily="34" charset="-120"/>
                          <a:ea typeface="微軟正黑體" panose="020B0604030504040204" pitchFamily="34" charset="-120"/>
                          <a:cs typeface="+mn-cs"/>
                        </a:rPr>
                        <a:t>國立交通大學</a:t>
                      </a:r>
                    </a:p>
                    <a:p>
                      <a:pPr marL="0" algn="just" defTabSz="914400" rtl="0" eaLnBrk="0" latinLnBrk="0" hangingPunct="0">
                        <a:spcBef>
                          <a:spcPts val="0"/>
                        </a:spcBef>
                        <a:spcAft>
                          <a:spcPts val="0"/>
                        </a:spcAft>
                      </a:pPr>
                      <a:r>
                        <a:rPr lang="zh-TW" sz="1200" u="none" kern="50" dirty="0" smtClean="0">
                          <a:solidFill>
                            <a:schemeClr val="tx1"/>
                          </a:solidFill>
                          <a:effectLst/>
                          <a:latin typeface="微軟正黑體" panose="020B0604030504040204" pitchFamily="34" charset="-120"/>
                          <a:ea typeface="微軟正黑體" panose="020B0604030504040204" pitchFamily="34" charset="-120"/>
                          <a:cs typeface="+mn-cs"/>
                        </a:rPr>
                        <a:t>資訊</a:t>
                      </a:r>
                      <a:r>
                        <a:rPr lang="zh-TW" sz="1200" u="none" kern="50" dirty="0">
                          <a:solidFill>
                            <a:schemeClr val="tx1"/>
                          </a:solidFill>
                          <a:effectLst/>
                          <a:latin typeface="微軟正黑體" panose="020B0604030504040204" pitchFamily="34" charset="-120"/>
                          <a:ea typeface="微軟正黑體" panose="020B0604030504040204" pitchFamily="34" charset="-120"/>
                          <a:cs typeface="+mn-cs"/>
                        </a:rPr>
                        <a:t>管理研究所</a:t>
                      </a:r>
                    </a:p>
                  </a:txBody>
                  <a:tcPr marL="54392" marR="54392" marT="0" marB="0"/>
                </a:tc>
                <a:tc>
                  <a:txBody>
                    <a:bodyPr/>
                    <a:lstStyle/>
                    <a:p>
                      <a:pPr algn="just" eaLnBrk="0" hangingPunct="0">
                        <a:spcBef>
                          <a:spcPts val="600"/>
                        </a:spcBef>
                        <a:spcAft>
                          <a:spcPts val="0"/>
                        </a:spcAft>
                      </a:pPr>
                      <a:r>
                        <a:rPr lang="zh-TW" sz="1200" u="none" kern="50" dirty="0">
                          <a:solidFill>
                            <a:schemeClr val="tx1"/>
                          </a:solidFill>
                          <a:effectLst/>
                          <a:latin typeface="微軟正黑體" panose="020B0604030504040204" pitchFamily="34" charset="-120"/>
                          <a:ea typeface="微軟正黑體" panose="020B0604030504040204" pitchFamily="34" charset="-120"/>
                        </a:rPr>
                        <a:t>以自動深度學習估測風險中立機率密度應用於選擇權定價與交易</a:t>
                      </a:r>
                      <a:endParaRPr lang="zh-TW" sz="1200" u="none" kern="50" dirty="0">
                        <a:solidFill>
                          <a:schemeClr val="tx1"/>
                        </a:solidFill>
                        <a:effectLst/>
                        <a:latin typeface="微軟正黑體" panose="020B0604030504040204" pitchFamily="34" charset="-120"/>
                        <a:ea typeface="微軟正黑體" panose="020B0604030504040204" pitchFamily="34" charset="-120"/>
                        <a:cs typeface="Mangal" panose="02040503050203030202"/>
                      </a:endParaRPr>
                    </a:p>
                  </a:txBody>
                  <a:tcPr marL="54392" marR="54392" marT="0" marB="0"/>
                </a:tc>
                <a:tc>
                  <a:txBody>
                    <a:bodyPr/>
                    <a:lstStyle/>
                    <a:p>
                      <a:pPr algn="just" eaLnBrk="0" hangingPunct="0">
                        <a:spcBef>
                          <a:spcPts val="600"/>
                        </a:spcBef>
                        <a:spcAft>
                          <a:spcPts val="0"/>
                        </a:spcAft>
                      </a:pPr>
                      <a:r>
                        <a:rPr lang="zh-TW" sz="1200" u="none" kern="50" dirty="0">
                          <a:solidFill>
                            <a:schemeClr val="tx1"/>
                          </a:solidFill>
                          <a:effectLst/>
                          <a:latin typeface="微軟正黑體" panose="020B0604030504040204" pitchFamily="34" charset="-120"/>
                          <a:ea typeface="微軟正黑體" panose="020B0604030504040204" pitchFamily="34" charset="-120"/>
                        </a:rPr>
                        <a:t>選擇權每日交易行情</a:t>
                      </a:r>
                      <a:endParaRPr lang="zh-TW" sz="1200" u="none" kern="50" dirty="0">
                        <a:solidFill>
                          <a:schemeClr val="tx1"/>
                        </a:solidFill>
                        <a:effectLst/>
                        <a:latin typeface="微軟正黑體" panose="020B0604030504040204" pitchFamily="34" charset="-120"/>
                        <a:ea typeface="微軟正黑體" panose="020B0604030504040204" pitchFamily="34" charset="-120"/>
                        <a:cs typeface="Mangal" panose="02040503050203030202"/>
                      </a:endParaRPr>
                    </a:p>
                  </a:txBody>
                  <a:tcPr marL="54392" marR="54392" marT="0" marB="0"/>
                </a:tc>
                <a:extLst>
                  <a:ext uri="{0D108BD9-81ED-4DB2-BD59-A6C34878D82A}">
                    <a16:rowId xmlns:a16="http://schemas.microsoft.com/office/drawing/2014/main" val="3101202629"/>
                  </a:ext>
                </a:extLst>
              </a:tr>
              <a:tr h="432330">
                <a:tc vMerge="1">
                  <a:txBody>
                    <a:bodyPr/>
                    <a:lstStyle/>
                    <a:p>
                      <a:pPr algn="ctr" eaLnBrk="0" hangingPunct="0">
                        <a:spcBef>
                          <a:spcPts val="600"/>
                        </a:spcBef>
                        <a:spcAft>
                          <a:spcPts val="0"/>
                        </a:spcAft>
                      </a:pPr>
                      <a:endParaRPr lang="zh-TW" sz="1200" u="none" kern="50" dirty="0">
                        <a:solidFill>
                          <a:schemeClr val="tx1"/>
                        </a:solidFill>
                        <a:effectLst/>
                        <a:latin typeface="微軟正黑體" panose="020B0604030504040204" pitchFamily="34" charset="-120"/>
                        <a:ea typeface="微軟正黑體" panose="020B0604030504040204" pitchFamily="34" charset="-120"/>
                        <a:cs typeface="Mangal" panose="02040503050203030202"/>
                      </a:endParaRPr>
                    </a:p>
                  </a:txBody>
                  <a:tcPr marL="54392" marR="54392" marT="0" marB="0"/>
                </a:tc>
                <a:tc>
                  <a:txBody>
                    <a:bodyPr/>
                    <a:lstStyle/>
                    <a:p>
                      <a:pPr marL="0" algn="just" defTabSz="914400" rtl="0" eaLnBrk="0" latinLnBrk="0" hangingPunct="0">
                        <a:spcBef>
                          <a:spcPts val="600"/>
                        </a:spcBef>
                        <a:spcAft>
                          <a:spcPts val="0"/>
                        </a:spcAft>
                      </a:pPr>
                      <a:r>
                        <a:rPr lang="en-US" sz="1200" u="none" kern="50" dirty="0" smtClean="0">
                          <a:solidFill>
                            <a:schemeClr val="tx1"/>
                          </a:solidFill>
                          <a:effectLst/>
                          <a:latin typeface="微軟正黑體" panose="020B0604030504040204" pitchFamily="34" charset="-120"/>
                          <a:ea typeface="微軟正黑體" panose="020B0604030504040204" pitchFamily="34" charset="-120"/>
                          <a:cs typeface="+mn-cs"/>
                        </a:rPr>
                        <a:t>國立政治大學</a:t>
                      </a:r>
                    </a:p>
                    <a:p>
                      <a:pPr marL="0" algn="just" defTabSz="914400" rtl="0" eaLnBrk="0" latinLnBrk="0" hangingPunct="0">
                        <a:spcBef>
                          <a:spcPts val="0"/>
                        </a:spcBef>
                        <a:spcAft>
                          <a:spcPts val="0"/>
                        </a:spcAft>
                      </a:pPr>
                      <a:r>
                        <a:rPr lang="en-US" sz="1200" u="none" kern="50" dirty="0" smtClean="0">
                          <a:solidFill>
                            <a:schemeClr val="tx1"/>
                          </a:solidFill>
                          <a:effectLst/>
                          <a:latin typeface="微軟正黑體" panose="020B0604030504040204" pitchFamily="34" charset="-120"/>
                          <a:ea typeface="微軟正黑體" panose="020B0604030504040204" pitchFamily="34" charset="-120"/>
                          <a:cs typeface="+mn-cs"/>
                        </a:rPr>
                        <a:t>金融學系</a:t>
                      </a:r>
                      <a:endParaRPr lang="zh-TW" sz="1200" u="none" kern="50" dirty="0">
                        <a:solidFill>
                          <a:schemeClr val="tx1"/>
                        </a:solidFill>
                        <a:effectLst/>
                        <a:latin typeface="微軟正黑體" panose="020B0604030504040204" pitchFamily="34" charset="-120"/>
                        <a:ea typeface="微軟正黑體" panose="020B0604030504040204" pitchFamily="34" charset="-120"/>
                        <a:cs typeface="+mn-cs"/>
                      </a:endParaRPr>
                    </a:p>
                  </a:txBody>
                  <a:tcPr marL="54392" marR="54392" marT="0" marB="0"/>
                </a:tc>
                <a:tc>
                  <a:txBody>
                    <a:bodyPr/>
                    <a:lstStyle/>
                    <a:p>
                      <a:pPr algn="just" eaLnBrk="0" hangingPunct="0">
                        <a:spcBef>
                          <a:spcPts val="600"/>
                        </a:spcBef>
                        <a:spcAft>
                          <a:spcPts val="0"/>
                        </a:spcAft>
                      </a:pPr>
                      <a:r>
                        <a:rPr lang="zh-TW" sz="1200" u="none" kern="50" dirty="0">
                          <a:solidFill>
                            <a:schemeClr val="tx1"/>
                          </a:solidFill>
                          <a:effectLst/>
                          <a:latin typeface="微軟正黑體" panose="020B0604030504040204" pitchFamily="34" charset="-120"/>
                          <a:ea typeface="微軟正黑體" panose="020B0604030504040204" pitchFamily="34" charset="-120"/>
                        </a:rPr>
                        <a:t>卷積神經網路結合技術指標交易策略在台灣加權指數期貨之應用</a:t>
                      </a:r>
                      <a:endParaRPr lang="zh-TW" sz="1200" u="none" kern="50" dirty="0">
                        <a:solidFill>
                          <a:schemeClr val="tx1"/>
                        </a:solidFill>
                        <a:effectLst/>
                        <a:latin typeface="微軟正黑體" panose="020B0604030504040204" pitchFamily="34" charset="-120"/>
                        <a:ea typeface="微軟正黑體" panose="020B0604030504040204" pitchFamily="34" charset="-120"/>
                        <a:cs typeface="Mangal" panose="02040503050203030202"/>
                      </a:endParaRPr>
                    </a:p>
                  </a:txBody>
                  <a:tcPr marL="54392" marR="54392" marT="0" marB="0"/>
                </a:tc>
                <a:tc>
                  <a:txBody>
                    <a:bodyPr/>
                    <a:lstStyle/>
                    <a:p>
                      <a:pPr algn="just" eaLnBrk="0" hangingPunct="0">
                        <a:spcBef>
                          <a:spcPts val="600"/>
                        </a:spcBef>
                        <a:spcAft>
                          <a:spcPts val="0"/>
                        </a:spcAft>
                      </a:pPr>
                      <a:r>
                        <a:rPr lang="zh-TW" sz="1200" u="none" kern="50" dirty="0">
                          <a:solidFill>
                            <a:schemeClr val="tx1"/>
                          </a:solidFill>
                          <a:effectLst/>
                          <a:latin typeface="微軟正黑體" panose="020B0604030504040204" pitchFamily="34" charset="-120"/>
                          <a:ea typeface="微軟正黑體" panose="020B0604030504040204" pitchFamily="34" charset="-120"/>
                        </a:rPr>
                        <a:t>期貨每日交易行情</a:t>
                      </a:r>
                      <a:endParaRPr lang="zh-TW" sz="1200" u="none" kern="50" dirty="0">
                        <a:solidFill>
                          <a:schemeClr val="tx1"/>
                        </a:solidFill>
                        <a:effectLst/>
                        <a:latin typeface="微軟正黑體" panose="020B0604030504040204" pitchFamily="34" charset="-120"/>
                        <a:ea typeface="微軟正黑體" panose="020B0604030504040204" pitchFamily="34" charset="-120"/>
                        <a:cs typeface="Mangal" panose="02040503050203030202"/>
                      </a:endParaRPr>
                    </a:p>
                  </a:txBody>
                  <a:tcPr marL="54392" marR="54392" marT="0" marB="0"/>
                </a:tc>
                <a:extLst>
                  <a:ext uri="{0D108BD9-81ED-4DB2-BD59-A6C34878D82A}">
                    <a16:rowId xmlns:a16="http://schemas.microsoft.com/office/drawing/2014/main" val="3452906245"/>
                  </a:ext>
                </a:extLst>
              </a:tr>
              <a:tr h="441337">
                <a:tc vMerge="1">
                  <a:txBody>
                    <a:bodyPr/>
                    <a:lstStyle/>
                    <a:p>
                      <a:pPr algn="ctr" eaLnBrk="0" hangingPunct="0">
                        <a:spcBef>
                          <a:spcPts val="600"/>
                        </a:spcBef>
                        <a:spcAft>
                          <a:spcPts val="0"/>
                        </a:spcAft>
                      </a:pPr>
                      <a:endParaRPr lang="zh-TW" sz="1200" u="none" kern="50" dirty="0">
                        <a:solidFill>
                          <a:schemeClr val="tx1"/>
                        </a:solidFill>
                        <a:effectLst/>
                        <a:latin typeface="微軟正黑體" panose="020B0604030504040204" pitchFamily="34" charset="-120"/>
                        <a:ea typeface="微軟正黑體" panose="020B0604030504040204" pitchFamily="34" charset="-120"/>
                        <a:cs typeface="Mangal" panose="02040503050203030202"/>
                      </a:endParaRPr>
                    </a:p>
                  </a:txBody>
                  <a:tcPr marL="54392" marR="54392" marT="0" marB="0"/>
                </a:tc>
                <a:tc>
                  <a:txBody>
                    <a:bodyPr/>
                    <a:lstStyle/>
                    <a:p>
                      <a:pPr marL="0" algn="just" defTabSz="914400" rtl="0" eaLnBrk="0" latinLnBrk="0" hangingPunct="0">
                        <a:spcBef>
                          <a:spcPts val="600"/>
                        </a:spcBef>
                        <a:spcAft>
                          <a:spcPts val="0"/>
                        </a:spcAft>
                      </a:pPr>
                      <a:r>
                        <a:rPr lang="en-US" sz="1200" u="none" kern="50" dirty="0" err="1" smtClean="0">
                          <a:solidFill>
                            <a:schemeClr val="tx1"/>
                          </a:solidFill>
                          <a:effectLst/>
                          <a:latin typeface="微軟正黑體" panose="020B0604030504040204" pitchFamily="34" charset="-120"/>
                          <a:ea typeface="微軟正黑體" panose="020B0604030504040204" pitchFamily="34" charset="-120"/>
                          <a:cs typeface="+mn-cs"/>
                        </a:rPr>
                        <a:t>國立彰化師範大學</a:t>
                      </a:r>
                      <a:endParaRPr lang="en-US" sz="1200" u="none" kern="50" dirty="0" smtClean="0">
                        <a:solidFill>
                          <a:schemeClr val="tx1"/>
                        </a:solidFill>
                        <a:effectLst/>
                        <a:latin typeface="微軟正黑體" panose="020B0604030504040204" pitchFamily="34" charset="-120"/>
                        <a:ea typeface="微軟正黑體" panose="020B0604030504040204" pitchFamily="34" charset="-120"/>
                        <a:cs typeface="+mn-cs"/>
                      </a:endParaRPr>
                    </a:p>
                    <a:p>
                      <a:pPr marL="0" algn="just" defTabSz="914400" rtl="0" eaLnBrk="0" latinLnBrk="0" hangingPunct="0">
                        <a:spcBef>
                          <a:spcPts val="0"/>
                        </a:spcBef>
                        <a:spcAft>
                          <a:spcPts val="0"/>
                        </a:spcAft>
                      </a:pPr>
                      <a:r>
                        <a:rPr lang="en-US" sz="1200" u="none" kern="50" dirty="0" err="1" smtClean="0">
                          <a:solidFill>
                            <a:schemeClr val="tx1"/>
                          </a:solidFill>
                          <a:effectLst/>
                          <a:latin typeface="微軟正黑體" panose="020B0604030504040204" pitchFamily="34" charset="-120"/>
                          <a:ea typeface="微軟正黑體" panose="020B0604030504040204" pitchFamily="34" charset="-120"/>
                          <a:cs typeface="+mn-cs"/>
                        </a:rPr>
                        <a:t>財務金融技術學系</a:t>
                      </a:r>
                      <a:endParaRPr lang="zh-TW" sz="1200" u="none" kern="50" dirty="0">
                        <a:solidFill>
                          <a:schemeClr val="tx1"/>
                        </a:solidFill>
                        <a:effectLst/>
                        <a:latin typeface="微軟正黑體" panose="020B0604030504040204" pitchFamily="34" charset="-120"/>
                        <a:ea typeface="微軟正黑體" panose="020B0604030504040204" pitchFamily="34" charset="-120"/>
                        <a:cs typeface="+mn-cs"/>
                      </a:endParaRPr>
                    </a:p>
                  </a:txBody>
                  <a:tcPr marL="54392" marR="54392" marT="0" marB="0"/>
                </a:tc>
                <a:tc>
                  <a:txBody>
                    <a:bodyPr/>
                    <a:lstStyle/>
                    <a:p>
                      <a:pPr algn="just" eaLnBrk="0" hangingPunct="0">
                        <a:spcBef>
                          <a:spcPts val="600"/>
                        </a:spcBef>
                        <a:spcAft>
                          <a:spcPts val="0"/>
                        </a:spcAft>
                      </a:pPr>
                      <a:r>
                        <a:rPr lang="zh-TW" sz="1200" u="none" kern="50" dirty="0">
                          <a:solidFill>
                            <a:schemeClr val="tx1"/>
                          </a:solidFill>
                          <a:effectLst/>
                          <a:latin typeface="微軟正黑體" panose="020B0604030504040204" pitchFamily="34" charset="-120"/>
                          <a:ea typeface="微軟正黑體" panose="020B0604030504040204" pitchFamily="34" charset="-120"/>
                        </a:rPr>
                        <a:t>外資期貨未平倉數與台指選擇權之關聯性</a:t>
                      </a:r>
                      <a:endParaRPr lang="zh-TW" sz="1200" u="none" kern="50" dirty="0">
                        <a:solidFill>
                          <a:schemeClr val="tx1"/>
                        </a:solidFill>
                        <a:effectLst/>
                        <a:latin typeface="微軟正黑體" panose="020B0604030504040204" pitchFamily="34" charset="-120"/>
                        <a:ea typeface="微軟正黑體" panose="020B0604030504040204" pitchFamily="34" charset="-120"/>
                        <a:cs typeface="Mangal" panose="02040503050203030202"/>
                      </a:endParaRPr>
                    </a:p>
                  </a:txBody>
                  <a:tcPr marL="54392" marR="54392" marT="0" marB="0"/>
                </a:tc>
                <a:tc>
                  <a:txBody>
                    <a:bodyPr/>
                    <a:lstStyle/>
                    <a:p>
                      <a:pPr algn="just" eaLnBrk="0" hangingPunct="0">
                        <a:spcBef>
                          <a:spcPts val="0"/>
                        </a:spcBef>
                        <a:spcAft>
                          <a:spcPts val="0"/>
                        </a:spcAft>
                      </a:pPr>
                      <a:r>
                        <a:rPr lang="zh-TW" sz="1200" u="none" kern="50" dirty="0">
                          <a:solidFill>
                            <a:schemeClr val="tx1"/>
                          </a:solidFill>
                          <a:effectLst/>
                          <a:latin typeface="微軟正黑體" panose="020B0604030504040204" pitchFamily="34" charset="-120"/>
                          <a:ea typeface="微軟正黑體" panose="020B0604030504040204" pitchFamily="34" charset="-120"/>
                        </a:rPr>
                        <a:t>選擇權每日交易</a:t>
                      </a:r>
                      <a:r>
                        <a:rPr lang="zh-TW" sz="1200" u="none" kern="50" dirty="0" smtClean="0">
                          <a:solidFill>
                            <a:schemeClr val="tx1"/>
                          </a:solidFill>
                          <a:effectLst/>
                          <a:latin typeface="微軟正黑體" panose="020B0604030504040204" pitchFamily="34" charset="-120"/>
                          <a:ea typeface="微軟正黑體" panose="020B0604030504040204" pitchFamily="34" charset="-120"/>
                        </a:rPr>
                        <a:t>行情</a:t>
                      </a:r>
                      <a:endParaRPr lang="en-US" altLang="zh-TW" sz="1200" u="none" kern="50" dirty="0" smtClean="0">
                        <a:solidFill>
                          <a:schemeClr val="tx1"/>
                        </a:solidFill>
                        <a:effectLst/>
                        <a:latin typeface="微軟正黑體" panose="020B0604030504040204" pitchFamily="34" charset="-120"/>
                        <a:ea typeface="微軟正黑體" panose="020B0604030504040204" pitchFamily="34" charset="-120"/>
                      </a:endParaRPr>
                    </a:p>
                    <a:p>
                      <a:pPr algn="just" eaLnBrk="0" hangingPunct="0">
                        <a:spcBef>
                          <a:spcPts val="0"/>
                        </a:spcBef>
                        <a:spcAft>
                          <a:spcPts val="0"/>
                        </a:spcAft>
                      </a:pPr>
                      <a:r>
                        <a:rPr lang="zh-TW" sz="1200" u="none" kern="50" dirty="0" smtClean="0">
                          <a:solidFill>
                            <a:schemeClr val="tx1"/>
                          </a:solidFill>
                          <a:effectLst/>
                          <a:latin typeface="微軟正黑體" panose="020B0604030504040204" pitchFamily="34" charset="-120"/>
                          <a:ea typeface="微軟正黑體" panose="020B0604030504040204" pitchFamily="34" charset="-120"/>
                        </a:rPr>
                        <a:t>期貨</a:t>
                      </a:r>
                      <a:r>
                        <a:rPr lang="zh-TW" sz="1200" u="none" kern="50" dirty="0">
                          <a:solidFill>
                            <a:schemeClr val="tx1"/>
                          </a:solidFill>
                          <a:effectLst/>
                          <a:latin typeface="微軟正黑體" panose="020B0604030504040204" pitchFamily="34" charset="-120"/>
                          <a:ea typeface="微軟正黑體" panose="020B0604030504040204" pitchFamily="34" charset="-120"/>
                        </a:rPr>
                        <a:t>市場三大法人</a:t>
                      </a:r>
                      <a:r>
                        <a:rPr lang="en-US" sz="1200" u="none" kern="50" dirty="0">
                          <a:solidFill>
                            <a:schemeClr val="tx1"/>
                          </a:solidFill>
                          <a:effectLst/>
                          <a:latin typeface="微軟正黑體" panose="020B0604030504040204" pitchFamily="34" charset="-120"/>
                          <a:ea typeface="微軟正黑體" panose="020B0604030504040204" pitchFamily="34" charset="-120"/>
                        </a:rPr>
                        <a:t>-</a:t>
                      </a:r>
                      <a:r>
                        <a:rPr lang="zh-TW" sz="1200" u="none" kern="50" dirty="0">
                          <a:solidFill>
                            <a:schemeClr val="tx1"/>
                          </a:solidFill>
                          <a:effectLst/>
                          <a:latin typeface="微軟正黑體" panose="020B0604030504040204" pitchFamily="34" charset="-120"/>
                          <a:ea typeface="微軟正黑體" panose="020B0604030504040204" pitchFamily="34" charset="-120"/>
                        </a:rPr>
                        <a:t>區分各期貨契約</a:t>
                      </a:r>
                      <a:r>
                        <a:rPr lang="en-US" sz="1200" u="none" kern="50" dirty="0">
                          <a:solidFill>
                            <a:schemeClr val="tx1"/>
                          </a:solidFill>
                          <a:effectLst/>
                          <a:latin typeface="微軟正黑體" panose="020B0604030504040204" pitchFamily="34" charset="-120"/>
                          <a:ea typeface="微軟正黑體" panose="020B0604030504040204" pitchFamily="34" charset="-120"/>
                        </a:rPr>
                        <a:t>-</a:t>
                      </a:r>
                      <a:r>
                        <a:rPr lang="zh-TW" sz="1200" u="none" kern="50" dirty="0">
                          <a:solidFill>
                            <a:schemeClr val="tx1"/>
                          </a:solidFill>
                          <a:effectLst/>
                          <a:latin typeface="微軟正黑體" panose="020B0604030504040204" pitchFamily="34" charset="-120"/>
                          <a:ea typeface="微軟正黑體" panose="020B0604030504040204" pitchFamily="34" charset="-120"/>
                        </a:rPr>
                        <a:t>依日期</a:t>
                      </a:r>
                      <a:endParaRPr lang="zh-TW" sz="1200" u="none" kern="50" dirty="0">
                        <a:solidFill>
                          <a:schemeClr val="tx1"/>
                        </a:solidFill>
                        <a:effectLst/>
                        <a:latin typeface="微軟正黑體" panose="020B0604030504040204" pitchFamily="34" charset="-120"/>
                        <a:ea typeface="微軟正黑體" panose="020B0604030504040204" pitchFamily="34" charset="-120"/>
                        <a:cs typeface="Mangal" panose="02040503050203030202"/>
                      </a:endParaRPr>
                    </a:p>
                  </a:txBody>
                  <a:tcPr marL="54392" marR="54392" marT="0" marB="0"/>
                </a:tc>
                <a:extLst>
                  <a:ext uri="{0D108BD9-81ED-4DB2-BD59-A6C34878D82A}">
                    <a16:rowId xmlns:a16="http://schemas.microsoft.com/office/drawing/2014/main" val="3611020471"/>
                  </a:ext>
                </a:extLst>
              </a:tr>
              <a:tr h="441337">
                <a:tc vMerge="1">
                  <a:txBody>
                    <a:bodyPr/>
                    <a:lstStyle/>
                    <a:p>
                      <a:pPr algn="ctr" eaLnBrk="0" hangingPunct="0">
                        <a:spcBef>
                          <a:spcPts val="600"/>
                        </a:spcBef>
                        <a:spcAft>
                          <a:spcPts val="0"/>
                        </a:spcAft>
                      </a:pPr>
                      <a:endParaRPr lang="zh-TW" sz="1200" u="none" kern="50" dirty="0">
                        <a:solidFill>
                          <a:schemeClr val="tx1"/>
                        </a:solidFill>
                        <a:effectLst/>
                        <a:latin typeface="微軟正黑體" panose="020B0604030504040204" pitchFamily="34" charset="-120"/>
                        <a:ea typeface="微軟正黑體" panose="020B0604030504040204" pitchFamily="34" charset="-120"/>
                        <a:cs typeface="Mangal" panose="02040503050203030202"/>
                      </a:endParaRPr>
                    </a:p>
                  </a:txBody>
                  <a:tcPr marL="54392" marR="54392" marT="0" marB="0"/>
                </a:tc>
                <a:tc>
                  <a:txBody>
                    <a:bodyPr/>
                    <a:lstStyle/>
                    <a:p>
                      <a:pPr marL="0" algn="just" defTabSz="914400" rtl="0" eaLnBrk="0" latinLnBrk="0" hangingPunct="0">
                        <a:spcBef>
                          <a:spcPts val="600"/>
                        </a:spcBef>
                        <a:spcAft>
                          <a:spcPts val="0"/>
                        </a:spcAft>
                      </a:pPr>
                      <a:r>
                        <a:rPr lang="en-US" sz="1200" u="none" kern="50" dirty="0" err="1" smtClean="0">
                          <a:solidFill>
                            <a:schemeClr val="tx1"/>
                          </a:solidFill>
                          <a:effectLst/>
                          <a:latin typeface="微軟正黑體" panose="020B0604030504040204" pitchFamily="34" charset="-120"/>
                          <a:ea typeface="微軟正黑體" panose="020B0604030504040204" pitchFamily="34" charset="-120"/>
                          <a:cs typeface="+mn-cs"/>
                        </a:rPr>
                        <a:t>國立臺灣科技大學</a:t>
                      </a:r>
                      <a:endParaRPr lang="en-US" sz="1200" u="none" kern="50" dirty="0" smtClean="0">
                        <a:solidFill>
                          <a:schemeClr val="tx1"/>
                        </a:solidFill>
                        <a:effectLst/>
                        <a:latin typeface="微軟正黑體" panose="020B0604030504040204" pitchFamily="34" charset="-120"/>
                        <a:ea typeface="微軟正黑體" panose="020B0604030504040204" pitchFamily="34" charset="-120"/>
                        <a:cs typeface="+mn-cs"/>
                      </a:endParaRPr>
                    </a:p>
                    <a:p>
                      <a:pPr marL="0" algn="just" defTabSz="914400" rtl="0" eaLnBrk="0" latinLnBrk="0" hangingPunct="0">
                        <a:spcBef>
                          <a:spcPts val="0"/>
                        </a:spcBef>
                        <a:spcAft>
                          <a:spcPts val="0"/>
                        </a:spcAft>
                      </a:pPr>
                      <a:r>
                        <a:rPr lang="en-US" sz="1200" u="none" kern="50" dirty="0" smtClean="0">
                          <a:solidFill>
                            <a:schemeClr val="tx1"/>
                          </a:solidFill>
                          <a:effectLst/>
                          <a:latin typeface="微軟正黑體" panose="020B0604030504040204" pitchFamily="34" charset="-120"/>
                          <a:ea typeface="微軟正黑體" panose="020B0604030504040204" pitchFamily="34" charset="-120"/>
                          <a:cs typeface="+mn-cs"/>
                        </a:rPr>
                        <a:t>財務金融研究所</a:t>
                      </a:r>
                      <a:endParaRPr lang="zh-TW" sz="1200" u="none" kern="50" dirty="0">
                        <a:solidFill>
                          <a:schemeClr val="tx1"/>
                        </a:solidFill>
                        <a:effectLst/>
                        <a:latin typeface="微軟正黑體" panose="020B0604030504040204" pitchFamily="34" charset="-120"/>
                        <a:ea typeface="微軟正黑體" panose="020B0604030504040204" pitchFamily="34" charset="-120"/>
                        <a:cs typeface="+mn-cs"/>
                      </a:endParaRPr>
                    </a:p>
                  </a:txBody>
                  <a:tcPr marL="54392" marR="54392" marT="0" marB="0"/>
                </a:tc>
                <a:tc>
                  <a:txBody>
                    <a:bodyPr/>
                    <a:lstStyle/>
                    <a:p>
                      <a:pPr algn="just" eaLnBrk="0" hangingPunct="0">
                        <a:spcBef>
                          <a:spcPts val="600"/>
                        </a:spcBef>
                        <a:spcAft>
                          <a:spcPts val="0"/>
                        </a:spcAft>
                      </a:pPr>
                      <a:r>
                        <a:rPr lang="zh-TW" sz="1200" u="none" kern="50" dirty="0">
                          <a:solidFill>
                            <a:schemeClr val="tx1"/>
                          </a:solidFill>
                          <a:effectLst/>
                          <a:latin typeface="微軟正黑體" panose="020B0604030504040204" pitchFamily="34" charset="-120"/>
                          <a:ea typeface="微軟正黑體" panose="020B0604030504040204" pitchFamily="34" charset="-120"/>
                        </a:rPr>
                        <a:t>台灣機構投資人在現貨及期權持有部位之籌碼面指標對台指期價格走勢的影響分析：建構台灣期貨市場交易策略</a:t>
                      </a:r>
                      <a:endParaRPr lang="zh-TW" sz="1200" u="none" kern="50" dirty="0">
                        <a:solidFill>
                          <a:schemeClr val="tx1"/>
                        </a:solidFill>
                        <a:effectLst/>
                        <a:latin typeface="微軟正黑體" panose="020B0604030504040204" pitchFamily="34" charset="-120"/>
                        <a:ea typeface="微軟正黑體" panose="020B0604030504040204" pitchFamily="34" charset="-120"/>
                        <a:cs typeface="Mangal" panose="02040503050203030202"/>
                      </a:endParaRPr>
                    </a:p>
                  </a:txBody>
                  <a:tcPr marL="54392" marR="54392" marT="0" marB="0"/>
                </a:tc>
                <a:tc>
                  <a:txBody>
                    <a:bodyPr/>
                    <a:lstStyle/>
                    <a:p>
                      <a:pPr marL="0" algn="just" defTabSz="914400" rtl="0" eaLnBrk="0" latinLnBrk="0" hangingPunct="0">
                        <a:spcBef>
                          <a:spcPts val="0"/>
                        </a:spcBef>
                        <a:spcAft>
                          <a:spcPts val="0"/>
                        </a:spcAft>
                      </a:pPr>
                      <a:r>
                        <a:rPr lang="zh-TW" sz="1200" u="none" kern="50" dirty="0">
                          <a:solidFill>
                            <a:schemeClr val="tx1"/>
                          </a:solidFill>
                          <a:effectLst/>
                          <a:latin typeface="微軟正黑體" panose="020B0604030504040204" pitchFamily="34" charset="-120"/>
                          <a:ea typeface="微軟正黑體" panose="020B0604030504040204" pitchFamily="34" charset="-120"/>
                          <a:cs typeface="+mn-cs"/>
                        </a:rPr>
                        <a:t>期貨每日交易行情、選擇權每日交易</a:t>
                      </a:r>
                      <a:r>
                        <a:rPr lang="zh-TW" sz="1200" u="none" kern="50" dirty="0" smtClean="0">
                          <a:solidFill>
                            <a:schemeClr val="tx1"/>
                          </a:solidFill>
                          <a:effectLst/>
                          <a:latin typeface="微軟正黑體" panose="020B0604030504040204" pitchFamily="34" charset="-120"/>
                          <a:ea typeface="微軟正黑體" panose="020B0604030504040204" pitchFamily="34" charset="-120"/>
                          <a:cs typeface="+mn-cs"/>
                        </a:rPr>
                        <a:t>行情</a:t>
                      </a:r>
                      <a:endParaRPr lang="en-US" altLang="zh-TW" sz="1200" u="none" kern="50" dirty="0" smtClean="0">
                        <a:solidFill>
                          <a:schemeClr val="tx1"/>
                        </a:solidFill>
                        <a:effectLst/>
                        <a:latin typeface="微軟正黑體" panose="020B0604030504040204" pitchFamily="34" charset="-120"/>
                        <a:ea typeface="微軟正黑體" panose="020B0604030504040204" pitchFamily="34" charset="-120"/>
                        <a:cs typeface="+mn-cs"/>
                      </a:endParaRPr>
                    </a:p>
                    <a:p>
                      <a:pPr marL="0" algn="just" defTabSz="914400" rtl="0" eaLnBrk="0" latinLnBrk="0" hangingPunct="0">
                        <a:spcBef>
                          <a:spcPts val="0"/>
                        </a:spcBef>
                        <a:spcAft>
                          <a:spcPts val="0"/>
                        </a:spcAft>
                      </a:pPr>
                      <a:r>
                        <a:rPr lang="zh-TW" sz="1200" u="none" kern="50" dirty="0" smtClean="0">
                          <a:solidFill>
                            <a:schemeClr val="tx1"/>
                          </a:solidFill>
                          <a:effectLst/>
                          <a:latin typeface="微軟正黑體" panose="020B0604030504040204" pitchFamily="34" charset="-120"/>
                          <a:ea typeface="微軟正黑體" panose="020B0604030504040204" pitchFamily="34" charset="-120"/>
                          <a:cs typeface="+mn-cs"/>
                        </a:rPr>
                        <a:t>期貨</a:t>
                      </a:r>
                      <a:r>
                        <a:rPr lang="zh-TW" sz="1200" u="none" kern="50" dirty="0">
                          <a:solidFill>
                            <a:schemeClr val="tx1"/>
                          </a:solidFill>
                          <a:effectLst/>
                          <a:latin typeface="微軟正黑體" panose="020B0604030504040204" pitchFamily="34" charset="-120"/>
                          <a:ea typeface="微軟正黑體" panose="020B0604030504040204" pitchFamily="34" charset="-120"/>
                          <a:cs typeface="+mn-cs"/>
                        </a:rPr>
                        <a:t>大額交易人未沖銷</a:t>
                      </a:r>
                      <a:r>
                        <a:rPr lang="zh-TW" sz="1200" u="none" kern="50" dirty="0" smtClean="0">
                          <a:solidFill>
                            <a:schemeClr val="tx1"/>
                          </a:solidFill>
                          <a:effectLst/>
                          <a:latin typeface="微軟正黑體" panose="020B0604030504040204" pitchFamily="34" charset="-120"/>
                          <a:ea typeface="微軟正黑體" panose="020B0604030504040204" pitchFamily="34" charset="-120"/>
                          <a:cs typeface="+mn-cs"/>
                        </a:rPr>
                        <a:t>部位</a:t>
                      </a:r>
                      <a:endParaRPr lang="en-US" altLang="zh-TW" sz="1200" u="none" kern="50" dirty="0" smtClean="0">
                        <a:solidFill>
                          <a:schemeClr val="tx1"/>
                        </a:solidFill>
                        <a:effectLst/>
                        <a:latin typeface="微軟正黑體" panose="020B0604030504040204" pitchFamily="34" charset="-120"/>
                        <a:ea typeface="微軟正黑體" panose="020B0604030504040204" pitchFamily="34" charset="-120"/>
                        <a:cs typeface="+mn-cs"/>
                      </a:endParaRPr>
                    </a:p>
                    <a:p>
                      <a:pPr marL="0" algn="just" defTabSz="914400" rtl="0" eaLnBrk="0" latinLnBrk="0" hangingPunct="0">
                        <a:spcBef>
                          <a:spcPts val="0"/>
                        </a:spcBef>
                        <a:spcAft>
                          <a:spcPts val="0"/>
                        </a:spcAft>
                      </a:pPr>
                      <a:r>
                        <a:rPr lang="zh-TW" sz="1200" u="none" kern="50" dirty="0" smtClean="0">
                          <a:solidFill>
                            <a:schemeClr val="tx1"/>
                          </a:solidFill>
                          <a:effectLst/>
                          <a:latin typeface="微軟正黑體" panose="020B0604030504040204" pitchFamily="34" charset="-120"/>
                          <a:ea typeface="微軟正黑體" panose="020B0604030504040204" pitchFamily="34" charset="-120"/>
                          <a:cs typeface="+mn-cs"/>
                        </a:rPr>
                        <a:t>選擇</a:t>
                      </a:r>
                      <a:r>
                        <a:rPr lang="zh-TW" sz="1200" u="none" kern="50" dirty="0">
                          <a:solidFill>
                            <a:schemeClr val="tx1"/>
                          </a:solidFill>
                          <a:effectLst/>
                          <a:latin typeface="微軟正黑體" panose="020B0604030504040204" pitchFamily="34" charset="-120"/>
                          <a:ea typeface="微軟正黑體" panose="020B0604030504040204" pitchFamily="34" charset="-120"/>
                          <a:cs typeface="+mn-cs"/>
                        </a:rPr>
                        <a:t>權大額交易人未沖銷</a:t>
                      </a:r>
                      <a:r>
                        <a:rPr lang="zh-TW" sz="1200" u="none" kern="50" dirty="0" smtClean="0">
                          <a:solidFill>
                            <a:schemeClr val="tx1"/>
                          </a:solidFill>
                          <a:effectLst/>
                          <a:latin typeface="微軟正黑體" panose="020B0604030504040204" pitchFamily="34" charset="-120"/>
                          <a:ea typeface="微軟正黑體" panose="020B0604030504040204" pitchFamily="34" charset="-120"/>
                          <a:cs typeface="+mn-cs"/>
                        </a:rPr>
                        <a:t>部位</a:t>
                      </a:r>
                      <a:endParaRPr lang="en-US" altLang="zh-TW" sz="1200" u="none" kern="50" dirty="0" smtClean="0">
                        <a:solidFill>
                          <a:schemeClr val="tx1"/>
                        </a:solidFill>
                        <a:effectLst/>
                        <a:latin typeface="微軟正黑體" panose="020B0604030504040204" pitchFamily="34" charset="-120"/>
                        <a:ea typeface="微軟正黑體" panose="020B0604030504040204" pitchFamily="34" charset="-120"/>
                        <a:cs typeface="+mn-cs"/>
                      </a:endParaRPr>
                    </a:p>
                    <a:p>
                      <a:pPr marL="0" algn="just" defTabSz="914400" rtl="0" eaLnBrk="0" latinLnBrk="0" hangingPunct="0">
                        <a:spcBef>
                          <a:spcPts val="0"/>
                        </a:spcBef>
                        <a:spcAft>
                          <a:spcPts val="0"/>
                        </a:spcAft>
                      </a:pPr>
                      <a:r>
                        <a:rPr lang="zh-TW" sz="1200" u="none" kern="50" dirty="0" smtClean="0">
                          <a:solidFill>
                            <a:schemeClr val="tx1"/>
                          </a:solidFill>
                          <a:effectLst/>
                          <a:latin typeface="微軟正黑體" panose="020B0604030504040204" pitchFamily="34" charset="-120"/>
                          <a:ea typeface="微軟正黑體" panose="020B0604030504040204" pitchFamily="34" charset="-120"/>
                          <a:cs typeface="+mn-cs"/>
                        </a:rPr>
                        <a:t>期貨</a:t>
                      </a:r>
                      <a:r>
                        <a:rPr lang="zh-TW" sz="1200" u="none" kern="50" dirty="0">
                          <a:solidFill>
                            <a:schemeClr val="tx1"/>
                          </a:solidFill>
                          <a:effectLst/>
                          <a:latin typeface="微軟正黑體" panose="020B0604030504040204" pitchFamily="34" charset="-120"/>
                          <a:ea typeface="微軟正黑體" panose="020B0604030504040204" pitchFamily="34" charset="-120"/>
                          <a:cs typeface="+mn-cs"/>
                        </a:rPr>
                        <a:t>市場三大法人</a:t>
                      </a:r>
                      <a:r>
                        <a:rPr lang="en-US" sz="1200" u="none" kern="50" dirty="0">
                          <a:solidFill>
                            <a:schemeClr val="tx1"/>
                          </a:solidFill>
                          <a:effectLst/>
                          <a:latin typeface="微軟正黑體" panose="020B0604030504040204" pitchFamily="34" charset="-120"/>
                          <a:ea typeface="微軟正黑體" panose="020B0604030504040204" pitchFamily="34" charset="-120"/>
                          <a:cs typeface="+mn-cs"/>
                        </a:rPr>
                        <a:t>-</a:t>
                      </a:r>
                      <a:r>
                        <a:rPr lang="zh-TW" sz="1200" u="none" kern="50" dirty="0">
                          <a:solidFill>
                            <a:schemeClr val="tx1"/>
                          </a:solidFill>
                          <a:effectLst/>
                          <a:latin typeface="微軟正黑體" panose="020B0604030504040204" pitchFamily="34" charset="-120"/>
                          <a:ea typeface="微軟正黑體" panose="020B0604030504040204" pitchFamily="34" charset="-120"/>
                          <a:cs typeface="+mn-cs"/>
                        </a:rPr>
                        <a:t>區分各期貨契約</a:t>
                      </a:r>
                      <a:r>
                        <a:rPr lang="en-US" sz="1200" u="none" kern="50" dirty="0">
                          <a:solidFill>
                            <a:schemeClr val="tx1"/>
                          </a:solidFill>
                          <a:effectLst/>
                          <a:latin typeface="微軟正黑體" panose="020B0604030504040204" pitchFamily="34" charset="-120"/>
                          <a:ea typeface="微軟正黑體" panose="020B0604030504040204" pitchFamily="34" charset="-120"/>
                          <a:cs typeface="+mn-cs"/>
                        </a:rPr>
                        <a:t>-</a:t>
                      </a:r>
                      <a:r>
                        <a:rPr lang="zh-TW" sz="1200" u="none" kern="50" dirty="0">
                          <a:solidFill>
                            <a:schemeClr val="tx1"/>
                          </a:solidFill>
                          <a:effectLst/>
                          <a:latin typeface="微軟正黑體" panose="020B0604030504040204" pitchFamily="34" charset="-120"/>
                          <a:ea typeface="微軟正黑體" panose="020B0604030504040204" pitchFamily="34" charset="-120"/>
                          <a:cs typeface="+mn-cs"/>
                        </a:rPr>
                        <a:t>依日期</a:t>
                      </a:r>
                    </a:p>
                  </a:txBody>
                  <a:tcPr marL="54392" marR="54392" marT="0" marB="0"/>
                </a:tc>
                <a:extLst>
                  <a:ext uri="{0D108BD9-81ED-4DB2-BD59-A6C34878D82A}">
                    <a16:rowId xmlns:a16="http://schemas.microsoft.com/office/drawing/2014/main" val="204833121"/>
                  </a:ext>
                </a:extLst>
              </a:tr>
            </a:tbl>
          </a:graphicData>
        </a:graphic>
      </p:graphicFrame>
      <p:pic>
        <p:nvPicPr>
          <p:cNvPr id="12" name="圖片 11">
            <a:extLst>
              <a:ext uri="{FF2B5EF4-FFF2-40B4-BE49-F238E27FC236}">
                <a16:creationId xmlns:a16="http://schemas.microsoft.com/office/drawing/2014/main" id="{C09AEFC8-DAD3-4147-830F-678D4BD1C5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112" y="5208965"/>
            <a:ext cx="424459" cy="427102"/>
          </a:xfrm>
          <a:prstGeom prst="rect">
            <a:avLst/>
          </a:prstGeom>
        </p:spPr>
      </p:pic>
    </p:spTree>
    <p:extLst>
      <p:ext uri="{BB962C8B-B14F-4D97-AF65-F5344CB8AC3E}">
        <p14:creationId xmlns:p14="http://schemas.microsoft.com/office/powerpoint/2010/main" val="1157325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2EE84BA6-F378-5446-AFA2-9969464A2703}"/>
              </a:ext>
            </a:extLst>
          </p:cNvPr>
          <p:cNvSpPr>
            <a:spLocks noGrp="1"/>
          </p:cNvSpPr>
          <p:nvPr>
            <p:ph type="sldNum" sz="quarter" idx="12"/>
          </p:nvPr>
        </p:nvSpPr>
        <p:spPr/>
        <p:txBody>
          <a:bodyPr/>
          <a:lstStyle/>
          <a:p>
            <a:fld id="{276ECD13-4733-4945-BAA2-1E89664E48BA}" type="slidenum">
              <a:rPr lang="zh-TW" altLang="en-US" smtClean="0"/>
              <a:t>23</a:t>
            </a:fld>
            <a:endParaRPr lang="zh-TW" altLang="en-US"/>
          </a:p>
        </p:txBody>
      </p:sp>
      <p:sp>
        <p:nvSpPr>
          <p:cNvPr id="9" name="文字方塊 8">
            <a:extLst>
              <a:ext uri="{FF2B5EF4-FFF2-40B4-BE49-F238E27FC236}">
                <a16:creationId xmlns:a16="http://schemas.microsoft.com/office/drawing/2014/main" id="{297F7686-0DFC-4CC5-A2CA-B75D6046604C}"/>
              </a:ext>
            </a:extLst>
          </p:cNvPr>
          <p:cNvSpPr txBox="1"/>
          <p:nvPr/>
        </p:nvSpPr>
        <p:spPr>
          <a:xfrm>
            <a:off x="1290050" y="1530895"/>
            <a:ext cx="3589958" cy="553998"/>
          </a:xfrm>
          <a:prstGeom prst="rect">
            <a:avLst/>
          </a:prstGeom>
          <a:noFill/>
        </p:spPr>
        <p:txBody>
          <a:bodyPr wrap="square" rtlCol="0">
            <a:spAutoFit/>
          </a:bodyPr>
          <a:lstStyle/>
          <a:p>
            <a:r>
              <a:rPr lang="zh-TW" altLang="en-US" sz="3000" b="1" dirty="0">
                <a:solidFill>
                  <a:srgbClr val="222A35"/>
                </a:solidFill>
                <a:latin typeface="微軟正黑體" panose="020B0604030504040204" pitchFamily="34" charset="-120"/>
                <a:ea typeface="微軟正黑體" panose="020B0604030504040204" pitchFamily="34" charset="-120"/>
              </a:rPr>
              <a:t>應用或服務說明</a:t>
            </a:r>
          </a:p>
        </p:txBody>
      </p:sp>
      <p:sp>
        <p:nvSpPr>
          <p:cNvPr id="22" name="Right Triangle 57">
            <a:extLst>
              <a:ext uri="{FF2B5EF4-FFF2-40B4-BE49-F238E27FC236}">
                <a16:creationId xmlns:a16="http://schemas.microsoft.com/office/drawing/2014/main" id="{A0BCC91C-3BFC-42DE-B3EE-BE32FAB910F3}"/>
              </a:ext>
            </a:extLst>
          </p:cNvPr>
          <p:cNvSpPr/>
          <p:nvPr/>
        </p:nvSpPr>
        <p:spPr>
          <a:xfrm flipV="1">
            <a:off x="8576815" y="2997640"/>
            <a:ext cx="567185" cy="859985"/>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solidFill>
                <a:schemeClr val="tx1"/>
              </a:solidFill>
              <a:latin typeface="微軟正黑體" panose="020B0604030504040204" pitchFamily="34" charset="-120"/>
              <a:ea typeface="微軟正黑體" panose="020B0604030504040204" pitchFamily="34" charset="-120"/>
            </a:endParaRPr>
          </a:p>
        </p:txBody>
      </p:sp>
      <p:sp>
        <p:nvSpPr>
          <p:cNvPr id="23" name="Rectangle 58">
            <a:extLst>
              <a:ext uri="{FF2B5EF4-FFF2-40B4-BE49-F238E27FC236}">
                <a16:creationId xmlns:a16="http://schemas.microsoft.com/office/drawing/2014/main" id="{55AAA047-7EAB-4037-B4D4-E145E0304450}"/>
              </a:ext>
            </a:extLst>
          </p:cNvPr>
          <p:cNvSpPr/>
          <p:nvPr/>
        </p:nvSpPr>
        <p:spPr>
          <a:xfrm flipV="1">
            <a:off x="0" y="2997640"/>
            <a:ext cx="8576815" cy="8599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solidFill>
                <a:schemeClr val="tx1"/>
              </a:solidFill>
              <a:latin typeface="微軟正黑體" panose="020B0604030504040204" pitchFamily="34" charset="-120"/>
              <a:ea typeface="微軟正黑體" panose="020B0604030504040204" pitchFamily="34" charset="-120"/>
            </a:endParaRPr>
          </a:p>
        </p:txBody>
      </p:sp>
      <p:sp>
        <p:nvSpPr>
          <p:cNvPr id="24" name="Rectangle 59">
            <a:extLst>
              <a:ext uri="{FF2B5EF4-FFF2-40B4-BE49-F238E27FC236}">
                <a16:creationId xmlns:a16="http://schemas.microsoft.com/office/drawing/2014/main" id="{7FA7B50E-1129-46F1-89FC-9B05802B8F17}"/>
              </a:ext>
            </a:extLst>
          </p:cNvPr>
          <p:cNvSpPr/>
          <p:nvPr/>
        </p:nvSpPr>
        <p:spPr>
          <a:xfrm rot="10800000" flipV="1">
            <a:off x="776632" y="1569206"/>
            <a:ext cx="513418" cy="46568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350" b="1" dirty="0">
                <a:latin typeface="微軟正黑體" panose="020B0604030504040204" pitchFamily="34" charset="-120"/>
                <a:ea typeface="微軟正黑體" panose="020B0604030504040204" pitchFamily="34" charset="-120"/>
              </a:rPr>
              <a:t>貳</a:t>
            </a:r>
          </a:p>
        </p:txBody>
      </p:sp>
      <p:sp>
        <p:nvSpPr>
          <p:cNvPr id="25" name="Rectangle 54">
            <a:extLst>
              <a:ext uri="{FF2B5EF4-FFF2-40B4-BE49-F238E27FC236}">
                <a16:creationId xmlns:a16="http://schemas.microsoft.com/office/drawing/2014/main" id="{F5B2486A-2ABB-4D9A-9244-70E19249A17E}"/>
              </a:ext>
            </a:extLst>
          </p:cNvPr>
          <p:cNvSpPr/>
          <p:nvPr/>
        </p:nvSpPr>
        <p:spPr>
          <a:xfrm>
            <a:off x="1656273" y="3166288"/>
            <a:ext cx="5434640" cy="632866"/>
          </a:xfrm>
          <a:prstGeom prst="rect">
            <a:avLst/>
          </a:prstGeom>
        </p:spPr>
        <p:txBody>
          <a:bodyPr wrap="square">
            <a:spAutoFit/>
          </a:bodyPr>
          <a:lstStyle/>
          <a:p>
            <a:pPr algn="ctr">
              <a:lnSpc>
                <a:spcPct val="120000"/>
              </a:lnSpc>
            </a:pPr>
            <a:r>
              <a:rPr lang="zh-TW" altLang="en-US" sz="3200" b="1" dirty="0" smtClean="0">
                <a:latin typeface="微軟正黑體" panose="020B0604030504040204" pitchFamily="34" charset="-120"/>
                <a:ea typeface="微軟正黑體" panose="020B0604030504040204" pitchFamily="34" charset="-120"/>
                <a:cs typeface="Calibri"/>
              </a:rPr>
              <a:t>四</a:t>
            </a:r>
            <a:r>
              <a:rPr lang="zh-TW" altLang="en-US" sz="3200" b="1" dirty="0" smtClean="0">
                <a:latin typeface="新細明體" panose="02020500000000000000" pitchFamily="18" charset="-120"/>
                <a:ea typeface="新細明體" panose="02020500000000000000" pitchFamily="18" charset="-120"/>
                <a:cs typeface="Calibri"/>
              </a:rPr>
              <a:t>、</a:t>
            </a:r>
            <a:r>
              <a:rPr lang="zh-TW" altLang="en-US" sz="3200" b="1" dirty="0">
                <a:latin typeface="微軟正黑體" panose="020B0604030504040204" pitchFamily="34" charset="-120"/>
                <a:ea typeface="微軟正黑體" panose="020B0604030504040204" pitchFamily="34" charset="-120"/>
                <a:cs typeface="Calibri"/>
              </a:rPr>
              <a:t>應用</a:t>
            </a:r>
            <a:r>
              <a:rPr lang="zh-TW" altLang="en-US" sz="3200" b="1" dirty="0" smtClean="0">
                <a:latin typeface="微軟正黑體" panose="020B0604030504040204" pitchFamily="34" charset="-120"/>
                <a:ea typeface="微軟正黑體" panose="020B0604030504040204" pitchFamily="34" charset="-120"/>
                <a:cs typeface="Calibri"/>
              </a:rPr>
              <a:t>效益</a:t>
            </a:r>
            <a:endParaRPr lang="en-US" altLang="zh-TW" sz="3200" b="1" dirty="0">
              <a:latin typeface="微軟正黑體" panose="020B0604030504040204" pitchFamily="34" charset="-120"/>
              <a:ea typeface="微軟正黑體" panose="020B0604030504040204" pitchFamily="34" charset="-120"/>
              <a:cs typeface="Calibri"/>
            </a:endParaRPr>
          </a:p>
        </p:txBody>
      </p:sp>
      <p:sp>
        <p:nvSpPr>
          <p:cNvPr id="42" name="矩形 41">
            <a:extLst>
              <a:ext uri="{FF2B5EF4-FFF2-40B4-BE49-F238E27FC236}">
                <a16:creationId xmlns:a16="http://schemas.microsoft.com/office/drawing/2014/main" id="{28ADB665-CA3E-4FEA-9376-63F12D02A329}"/>
              </a:ext>
            </a:extLst>
          </p:cNvPr>
          <p:cNvSpPr/>
          <p:nvPr/>
        </p:nvSpPr>
        <p:spPr>
          <a:xfrm>
            <a:off x="0" y="857251"/>
            <a:ext cx="336715" cy="51434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Tree>
    <p:extLst>
      <p:ext uri="{BB962C8B-B14F-4D97-AF65-F5344CB8AC3E}">
        <p14:creationId xmlns:p14="http://schemas.microsoft.com/office/powerpoint/2010/main" val="18760735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圓角矩形 25"/>
          <p:cNvSpPr/>
          <p:nvPr/>
        </p:nvSpPr>
        <p:spPr>
          <a:xfrm>
            <a:off x="729502" y="4495024"/>
            <a:ext cx="7785848" cy="1277470"/>
          </a:xfrm>
          <a:prstGeom prst="roundRect">
            <a:avLst/>
          </a:prstGeom>
          <a:solidFill>
            <a:schemeClr val="accent2">
              <a:lumMod val="20000"/>
              <a:lumOff val="80000"/>
            </a:schemeClr>
          </a:solidFill>
          <a:ln>
            <a:noFill/>
          </a:ln>
          <a:effectLst>
            <a:outerShdw blurRad="63500" sx="102000" sy="102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C6D7D500-6B01-43A5-AFFF-86FCB3F4F958}"/>
              </a:ext>
            </a:extLst>
          </p:cNvPr>
          <p:cNvSpPr>
            <a:spLocks noGrp="1"/>
          </p:cNvSpPr>
          <p:nvPr>
            <p:ph type="title"/>
          </p:nvPr>
        </p:nvSpPr>
        <p:spPr/>
        <p:txBody>
          <a:bodyPr>
            <a:normAutofit fontScale="90000"/>
          </a:bodyPr>
          <a:lstStyle/>
          <a:p>
            <a:pPr>
              <a:lnSpc>
                <a:spcPct val="150000"/>
              </a:lnSpc>
            </a:pPr>
            <a:r>
              <a:rPr lang="zh-TW" altLang="en-US" dirty="0"/>
              <a:t>四、應用效益</a:t>
            </a:r>
          </a:p>
        </p:txBody>
      </p:sp>
      <p:sp>
        <p:nvSpPr>
          <p:cNvPr id="4" name="投影片編號版面配置區 3">
            <a:extLst>
              <a:ext uri="{FF2B5EF4-FFF2-40B4-BE49-F238E27FC236}">
                <a16:creationId xmlns:a16="http://schemas.microsoft.com/office/drawing/2014/main" id="{898D3700-9F1D-4A58-A6E0-9003ABB11EA8}"/>
              </a:ext>
            </a:extLst>
          </p:cNvPr>
          <p:cNvSpPr>
            <a:spLocks noGrp="1"/>
          </p:cNvSpPr>
          <p:nvPr>
            <p:ph type="sldNum" sz="quarter" idx="12"/>
          </p:nvPr>
        </p:nvSpPr>
        <p:spPr/>
        <p:txBody>
          <a:bodyPr/>
          <a:lstStyle/>
          <a:p>
            <a:fld id="{5441CF7D-AAC9-44DB-8537-A180797F7800}" type="slidenum">
              <a:rPr lang="zh-TW" altLang="en-US" smtClean="0"/>
              <a:pPr/>
              <a:t>24</a:t>
            </a:fld>
            <a:endParaRPr lang="zh-TW" altLang="en-US"/>
          </a:p>
        </p:txBody>
      </p:sp>
      <p:grpSp>
        <p:nvGrpSpPr>
          <p:cNvPr id="9" name="群組 8"/>
          <p:cNvGrpSpPr/>
          <p:nvPr/>
        </p:nvGrpSpPr>
        <p:grpSpPr>
          <a:xfrm>
            <a:off x="856567" y="3254964"/>
            <a:ext cx="839533" cy="839533"/>
            <a:chOff x="613954" y="2103120"/>
            <a:chExt cx="1136469" cy="1136469"/>
          </a:xfrm>
        </p:grpSpPr>
        <p:sp>
          <p:nvSpPr>
            <p:cNvPr id="5" name="橢圓 4"/>
            <p:cNvSpPr/>
            <p:nvPr/>
          </p:nvSpPr>
          <p:spPr>
            <a:xfrm>
              <a:off x="613954" y="2103120"/>
              <a:ext cx="1136469" cy="1136469"/>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向下箭號 5"/>
            <p:cNvSpPr/>
            <p:nvPr/>
          </p:nvSpPr>
          <p:spPr>
            <a:xfrm>
              <a:off x="884511" y="2341881"/>
              <a:ext cx="595354" cy="47959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圓角矩形 6"/>
            <p:cNvSpPr/>
            <p:nvPr/>
          </p:nvSpPr>
          <p:spPr>
            <a:xfrm>
              <a:off x="960119" y="3010816"/>
              <a:ext cx="444137" cy="914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圓角矩形 7"/>
            <p:cNvSpPr/>
            <p:nvPr/>
          </p:nvSpPr>
          <p:spPr>
            <a:xfrm>
              <a:off x="960119" y="2914239"/>
              <a:ext cx="444137" cy="4572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2" name="群組 21"/>
          <p:cNvGrpSpPr/>
          <p:nvPr/>
        </p:nvGrpSpPr>
        <p:grpSpPr>
          <a:xfrm>
            <a:off x="829273" y="2044278"/>
            <a:ext cx="839533" cy="839533"/>
            <a:chOff x="5453385" y="4186739"/>
            <a:chExt cx="839533" cy="839533"/>
          </a:xfrm>
        </p:grpSpPr>
        <p:sp>
          <p:nvSpPr>
            <p:cNvPr id="12" name="橢圓 11"/>
            <p:cNvSpPr/>
            <p:nvPr/>
          </p:nvSpPr>
          <p:spPr>
            <a:xfrm>
              <a:off x="5453385" y="4186739"/>
              <a:ext cx="839533" cy="83953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0" name="群組 19"/>
            <p:cNvGrpSpPr/>
            <p:nvPr/>
          </p:nvGrpSpPr>
          <p:grpSpPr>
            <a:xfrm>
              <a:off x="5641480" y="4392155"/>
              <a:ext cx="517934" cy="427627"/>
              <a:chOff x="3875963" y="2941652"/>
              <a:chExt cx="614150" cy="507066"/>
            </a:xfrm>
          </p:grpSpPr>
          <p:sp>
            <p:nvSpPr>
              <p:cNvPr id="17" name="流程圖: 程序 16"/>
              <p:cNvSpPr/>
              <p:nvPr/>
            </p:nvSpPr>
            <p:spPr>
              <a:xfrm>
                <a:off x="3875964" y="3009019"/>
                <a:ext cx="504966" cy="439699"/>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梯形 17"/>
              <p:cNvSpPr/>
              <p:nvPr/>
            </p:nvSpPr>
            <p:spPr>
              <a:xfrm>
                <a:off x="3875964" y="2941652"/>
                <a:ext cx="204716" cy="67367"/>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流程圖: 資料 18"/>
              <p:cNvSpPr/>
              <p:nvPr/>
            </p:nvSpPr>
            <p:spPr>
              <a:xfrm>
                <a:off x="3875963" y="3040136"/>
                <a:ext cx="614149" cy="408582"/>
              </a:xfrm>
              <a:prstGeom prst="flowChartInputOutpu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流程圖: 資料 15"/>
              <p:cNvSpPr/>
              <p:nvPr/>
            </p:nvSpPr>
            <p:spPr>
              <a:xfrm>
                <a:off x="3875964" y="3097929"/>
                <a:ext cx="614149" cy="350789"/>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sp>
        <p:nvSpPr>
          <p:cNvPr id="23" name="文字方塊 22"/>
          <p:cNvSpPr txBox="1"/>
          <p:nvPr/>
        </p:nvSpPr>
        <p:spPr>
          <a:xfrm>
            <a:off x="1982613" y="3195556"/>
            <a:ext cx="4932558" cy="461665"/>
          </a:xfrm>
          <a:prstGeom prst="rect">
            <a:avLst/>
          </a:prstGeom>
          <a:noFill/>
        </p:spPr>
        <p:txBody>
          <a:bodyPr wrap="square" rtlCol="0">
            <a:spAutoFit/>
          </a:bodyPr>
          <a:lstStyle/>
          <a:p>
            <a:pPr algn="just"/>
            <a:r>
              <a:rPr lang="zh-TW" altLang="en-US" b="1" dirty="0" smtClean="0">
                <a:latin typeface="Microsoft YaHei" panose="020B0503020204020204" pitchFamily="34" charset="-122"/>
                <a:ea typeface="Microsoft YaHei" panose="020B0503020204020204" pitchFamily="34" charset="-122"/>
                <a:cs typeface="Times New Roman" panose="02020603050405020304" pitchFamily="18" charset="0"/>
              </a:rPr>
              <a:t>累積瀏覽次數 ：</a:t>
            </a:r>
            <a:r>
              <a:rPr lang="zh-TW" altLang="zh-TW" b="1" dirty="0" smtClean="0">
                <a:latin typeface="Microsoft YaHei" panose="020B0503020204020204" pitchFamily="34" charset="-122"/>
                <a:ea typeface="Microsoft YaHei" panose="020B0503020204020204" pitchFamily="34" charset="-122"/>
              </a:rPr>
              <a:t>達</a:t>
            </a:r>
            <a:r>
              <a:rPr lang="zh-TW" altLang="en-US" b="1" dirty="0" smtClean="0">
                <a:latin typeface="Microsoft YaHei" panose="020B0503020204020204" pitchFamily="34" charset="-122"/>
                <a:ea typeface="Microsoft YaHei" panose="020B0503020204020204" pitchFamily="34" charset="-122"/>
              </a:rPr>
              <a:t> </a:t>
            </a:r>
            <a:r>
              <a:rPr lang="en-US" altLang="zh-TW" sz="2400" b="1" dirty="0" smtClean="0">
                <a:solidFill>
                  <a:srgbClr val="FA0E79"/>
                </a:solidFill>
                <a:latin typeface="Microsoft YaHei" panose="020B0503020204020204" pitchFamily="34" charset="-122"/>
                <a:ea typeface="Microsoft YaHei" panose="020B0503020204020204" pitchFamily="34" charset="-122"/>
                <a:cs typeface="Times New Roman" panose="02020603050405020304" pitchFamily="18" charset="0"/>
              </a:rPr>
              <a:t>32</a:t>
            </a:r>
            <a:r>
              <a:rPr lang="zh-TW" altLang="en-US" sz="2400" b="1" dirty="0" smtClean="0">
                <a:solidFill>
                  <a:srgbClr val="FA0E79"/>
                </a:solidFill>
                <a:latin typeface="Microsoft YaHei" panose="020B0503020204020204" pitchFamily="34" charset="-122"/>
                <a:ea typeface="Microsoft YaHei" panose="020B0503020204020204" pitchFamily="34" charset="-122"/>
                <a:cs typeface="Times New Roman" panose="02020603050405020304" pitchFamily="18" charset="0"/>
              </a:rPr>
              <a:t>萬</a:t>
            </a:r>
            <a:r>
              <a:rPr lang="zh-TW" altLang="en-US" b="1" dirty="0" smtClean="0">
                <a:latin typeface="Microsoft YaHei" panose="020B0503020204020204" pitchFamily="34" charset="-122"/>
                <a:ea typeface="Microsoft YaHei" panose="020B0503020204020204" pitchFamily="34" charset="-122"/>
              </a:rPr>
              <a:t> </a:t>
            </a:r>
            <a:r>
              <a:rPr lang="zh-TW" altLang="zh-TW" b="1" dirty="0" smtClean="0">
                <a:latin typeface="Microsoft YaHei" panose="020B0503020204020204" pitchFamily="34" charset="-122"/>
                <a:ea typeface="Microsoft YaHei" panose="020B0503020204020204" pitchFamily="34" charset="-122"/>
              </a:rPr>
              <a:t>次</a:t>
            </a:r>
            <a:r>
              <a:rPr lang="zh-TW" altLang="zh-TW" b="1" dirty="0">
                <a:latin typeface="Microsoft YaHei" panose="020B0503020204020204" pitchFamily="34" charset="-122"/>
                <a:ea typeface="Microsoft YaHei" panose="020B0503020204020204" pitchFamily="34" charset="-122"/>
              </a:rPr>
              <a:t>以上</a:t>
            </a:r>
            <a:endParaRPr lang="en-US" altLang="zh-TW" b="1" dirty="0" smtClean="0">
              <a:solidFill>
                <a:srgbClr val="FF0000"/>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21" name="矩形 20"/>
          <p:cNvSpPr/>
          <p:nvPr/>
        </p:nvSpPr>
        <p:spPr>
          <a:xfrm>
            <a:off x="465179" y="1083254"/>
            <a:ext cx="3034868" cy="63188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p:cNvSpPr/>
          <p:nvPr/>
        </p:nvSpPr>
        <p:spPr>
          <a:xfrm>
            <a:off x="560546" y="1186564"/>
            <a:ext cx="2844133" cy="461665"/>
          </a:xfrm>
          <a:prstGeom prst="rect">
            <a:avLst/>
          </a:prstGeom>
          <a:noFill/>
        </p:spPr>
        <p:txBody>
          <a:bodyPr wrap="square" anchor="ctr">
            <a:spAutoFit/>
          </a:bodyPr>
          <a:lstStyle/>
          <a:p>
            <a:pPr algn="ctr" defTabSz="609585"/>
            <a:r>
              <a:rPr lang="zh-TW" altLang="en-US" sz="2400" b="1" dirty="0">
                <a:solidFill>
                  <a:srgbClr val="35547F"/>
                </a:solidFill>
                <a:latin typeface="Microsoft YaHei" panose="020B0503020204020204" pitchFamily="34" charset="-122"/>
                <a:ea typeface="Microsoft YaHei" panose="020B0503020204020204" pitchFamily="34" charset="-122"/>
                <a:cs typeface="+mn-ea"/>
                <a:sym typeface="+mn-lt"/>
              </a:rPr>
              <a:t>量化</a:t>
            </a:r>
            <a:r>
              <a:rPr lang="zh-TW" altLang="en-US" sz="2400" b="1" dirty="0" smtClean="0">
                <a:solidFill>
                  <a:srgbClr val="35547F"/>
                </a:solidFill>
                <a:latin typeface="Microsoft YaHei" panose="020B0503020204020204" pitchFamily="34" charset="-122"/>
                <a:ea typeface="Microsoft YaHei" panose="020B0503020204020204" pitchFamily="34" charset="-122"/>
                <a:cs typeface="+mn-ea"/>
                <a:sym typeface="+mn-lt"/>
              </a:rPr>
              <a:t>效益</a:t>
            </a:r>
            <a:r>
              <a:rPr lang="en-US" altLang="zh-TW" sz="2400" b="1" dirty="0" smtClean="0">
                <a:solidFill>
                  <a:srgbClr val="35547F"/>
                </a:solidFill>
                <a:latin typeface="Microsoft YaHei" panose="020B0503020204020204" pitchFamily="34" charset="-122"/>
                <a:ea typeface="Microsoft YaHei" panose="020B0503020204020204" pitchFamily="34" charset="-122"/>
                <a:cs typeface="+mn-ea"/>
                <a:sym typeface="+mn-lt"/>
              </a:rPr>
              <a:t>-</a:t>
            </a:r>
            <a:r>
              <a:rPr lang="zh-TW" altLang="en-US" sz="2400" b="1" dirty="0" smtClean="0">
                <a:solidFill>
                  <a:srgbClr val="35547F"/>
                </a:solidFill>
                <a:latin typeface="Microsoft YaHei" panose="020B0503020204020204" pitchFamily="34" charset="-122"/>
                <a:ea typeface="Microsoft YaHei" panose="020B0503020204020204" pitchFamily="34" charset="-122"/>
                <a:cs typeface="+mn-ea"/>
                <a:sym typeface="+mn-lt"/>
              </a:rPr>
              <a:t>公開資料</a:t>
            </a:r>
            <a:endParaRPr lang="zh-CN" altLang="en-US" sz="2400" b="1" dirty="0">
              <a:solidFill>
                <a:srgbClr val="35547F"/>
              </a:solidFill>
              <a:latin typeface="Microsoft YaHei" panose="020B0503020204020204" pitchFamily="34" charset="-122"/>
              <a:ea typeface="Microsoft YaHei" panose="020B0503020204020204" pitchFamily="34" charset="-122"/>
              <a:cs typeface="+mn-ea"/>
              <a:sym typeface="+mn-lt"/>
            </a:endParaRPr>
          </a:p>
        </p:txBody>
      </p:sp>
      <p:sp>
        <p:nvSpPr>
          <p:cNvPr id="11" name="矩形 10"/>
          <p:cNvSpPr/>
          <p:nvPr/>
        </p:nvSpPr>
        <p:spPr>
          <a:xfrm>
            <a:off x="1982612" y="2105030"/>
            <a:ext cx="4605586" cy="523220"/>
          </a:xfrm>
          <a:prstGeom prst="rect">
            <a:avLst/>
          </a:prstGeom>
        </p:spPr>
        <p:txBody>
          <a:bodyPr wrap="square">
            <a:spAutoFit/>
          </a:bodyPr>
          <a:lstStyle/>
          <a:p>
            <a:r>
              <a:rPr lang="zh-TW" altLang="en-US" b="1" dirty="0">
                <a:latin typeface="Microsoft YaHei" panose="020B0503020204020204" pitchFamily="34" charset="-122"/>
                <a:ea typeface="Microsoft YaHei" panose="020B0503020204020204" pitchFamily="34" charset="-122"/>
                <a:cs typeface="Times New Roman" panose="02020603050405020304" pitchFamily="18" charset="0"/>
              </a:rPr>
              <a:t>政府資料開放平</a:t>
            </a:r>
            <a:r>
              <a:rPr lang="zh-TW" altLang="en-US" b="1" dirty="0" smtClean="0">
                <a:latin typeface="Microsoft YaHei" panose="020B0503020204020204" pitchFamily="34" charset="-122"/>
                <a:ea typeface="Microsoft YaHei" panose="020B0503020204020204" pitchFamily="34" charset="-122"/>
                <a:cs typeface="Times New Roman" panose="02020603050405020304" pitchFamily="18" charset="0"/>
              </a:rPr>
              <a:t>臺  ：計 </a:t>
            </a:r>
            <a:r>
              <a:rPr lang="en-US" altLang="zh-TW" sz="2800" b="1" dirty="0" smtClean="0">
                <a:solidFill>
                  <a:srgbClr val="FA0E79"/>
                </a:solidFill>
                <a:latin typeface="Microsoft YaHei" panose="020B0503020204020204" pitchFamily="34" charset="-122"/>
                <a:ea typeface="Microsoft YaHei" panose="020B0503020204020204" pitchFamily="34" charset="-122"/>
                <a:cs typeface="Times New Roman" panose="02020603050405020304" pitchFamily="18" charset="0"/>
              </a:rPr>
              <a:t>130</a:t>
            </a:r>
            <a:r>
              <a:rPr lang="zh-TW" altLang="en-US" sz="2800" b="1" dirty="0" smtClean="0">
                <a:solidFill>
                  <a:srgbClr val="FA0E79"/>
                </a:solidFill>
                <a:latin typeface="Microsoft YaHei" panose="020B0503020204020204" pitchFamily="34" charset="-122"/>
                <a:ea typeface="Microsoft YaHei" panose="020B0503020204020204" pitchFamily="34" charset="-122"/>
                <a:cs typeface="Times New Roman" panose="02020603050405020304" pitchFamily="18" charset="0"/>
              </a:rPr>
              <a:t> </a:t>
            </a:r>
            <a:r>
              <a:rPr lang="zh-TW" altLang="en-US" b="1" dirty="0" smtClean="0">
                <a:latin typeface="Microsoft YaHei" panose="020B0503020204020204" pitchFamily="34" charset="-122"/>
                <a:ea typeface="Microsoft YaHei" panose="020B0503020204020204" pitchFamily="34" charset="-122"/>
                <a:cs typeface="Times New Roman" panose="02020603050405020304" pitchFamily="18" charset="0"/>
              </a:rPr>
              <a:t>項</a:t>
            </a:r>
            <a:r>
              <a:rPr lang="zh-TW" altLang="en-US" b="1" dirty="0">
                <a:latin typeface="Microsoft YaHei" panose="020B0503020204020204" pitchFamily="34" charset="-122"/>
                <a:ea typeface="Microsoft YaHei" panose="020B0503020204020204" pitchFamily="34" charset="-122"/>
                <a:cs typeface="Times New Roman" panose="02020603050405020304" pitchFamily="18" charset="0"/>
              </a:rPr>
              <a:t>資料集</a:t>
            </a:r>
            <a:endParaRPr lang="en-US" altLang="zh-TW" b="1" dirty="0">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13" name="矩形 12"/>
          <p:cNvSpPr/>
          <p:nvPr/>
        </p:nvSpPr>
        <p:spPr>
          <a:xfrm>
            <a:off x="859072" y="4618707"/>
            <a:ext cx="7526707" cy="1015663"/>
          </a:xfrm>
          <a:prstGeom prst="rect">
            <a:avLst/>
          </a:prstGeom>
        </p:spPr>
        <p:txBody>
          <a:bodyPr wrap="square">
            <a:spAutoFit/>
          </a:bodyPr>
          <a:lstStyle/>
          <a:p>
            <a:pPr algn="just"/>
            <a:r>
              <a:rPr lang="zh-TW" altLang="en-US" sz="2000" b="1" dirty="0" smtClean="0">
                <a:latin typeface="Microsoft YaHei" panose="020B0503020204020204" pitchFamily="34" charset="-122"/>
                <a:ea typeface="Microsoft YaHei" panose="020B0503020204020204" pitchFamily="34" charset="-122"/>
              </a:rPr>
              <a:t>期貨市場</a:t>
            </a:r>
            <a:r>
              <a:rPr lang="zh-TW" altLang="zh-TW" sz="2000" b="1" dirty="0" smtClean="0">
                <a:latin typeface="Microsoft YaHei" panose="020B0503020204020204" pitchFamily="34" charset="-122"/>
                <a:ea typeface="Microsoft YaHei" panose="020B0503020204020204" pitchFamily="34" charset="-122"/>
              </a:rPr>
              <a:t>多</a:t>
            </a:r>
            <a:r>
              <a:rPr lang="zh-TW" altLang="zh-TW" sz="2000" b="1" dirty="0">
                <a:latin typeface="Microsoft YaHei" panose="020B0503020204020204" pitchFamily="34" charset="-122"/>
                <a:ea typeface="Microsoft YaHei" panose="020B0503020204020204" pitchFamily="34" charset="-122"/>
              </a:rPr>
              <a:t>項資料</a:t>
            </a:r>
            <a:r>
              <a:rPr lang="zh-TW" altLang="zh-TW" sz="2000" b="1" dirty="0" smtClean="0">
                <a:latin typeface="Microsoft YaHei" panose="020B0503020204020204" pitchFamily="34" charset="-122"/>
                <a:ea typeface="Microsoft YaHei" panose="020B0503020204020204" pitchFamily="34" charset="-122"/>
              </a:rPr>
              <a:t>集</a:t>
            </a:r>
            <a:r>
              <a:rPr lang="zh-TW" altLang="en-US" sz="2000" b="1" dirty="0" smtClean="0">
                <a:latin typeface="Microsoft YaHei" panose="020B0503020204020204" pitchFamily="34" charset="-122"/>
                <a:ea typeface="Microsoft YaHei" panose="020B0503020204020204" pitchFamily="34" charset="-122"/>
              </a:rPr>
              <a:t>，</a:t>
            </a:r>
            <a:r>
              <a:rPr lang="zh-TW" altLang="zh-TW" sz="2000" b="1" dirty="0" smtClean="0">
                <a:latin typeface="Microsoft YaHei" panose="020B0503020204020204" pitchFamily="34" charset="-122"/>
                <a:ea typeface="Microsoft YaHei" panose="020B0503020204020204" pitchFamily="34" charset="-122"/>
              </a:rPr>
              <a:t>瀏覽</a:t>
            </a:r>
            <a:r>
              <a:rPr lang="en-US" altLang="zh-TW" sz="2000" b="1" dirty="0">
                <a:latin typeface="Microsoft YaHei" panose="020B0503020204020204" pitchFamily="34" charset="-122"/>
                <a:ea typeface="Microsoft YaHei" panose="020B0503020204020204" pitchFamily="34" charset="-122"/>
              </a:rPr>
              <a:t>/</a:t>
            </a:r>
            <a:r>
              <a:rPr lang="zh-TW" altLang="zh-TW" sz="2000" b="1" dirty="0">
                <a:latin typeface="Microsoft YaHei" panose="020B0503020204020204" pitchFamily="34" charset="-122"/>
                <a:ea typeface="Microsoft YaHei" panose="020B0503020204020204" pitchFamily="34" charset="-122"/>
              </a:rPr>
              <a:t>下載量排名在</a:t>
            </a:r>
            <a:r>
              <a:rPr lang="zh-TW" altLang="en-US" sz="2000" b="1" dirty="0">
                <a:latin typeface="Microsoft YaHei" panose="020B0503020204020204" pitchFamily="34" charset="-122"/>
                <a:ea typeface="Microsoft YaHei" panose="020B0503020204020204" pitchFamily="34" charset="-122"/>
              </a:rPr>
              <a:t>政府資料開放平台</a:t>
            </a:r>
            <a:r>
              <a:rPr lang="zh-TW" altLang="zh-TW" sz="2000" b="1" dirty="0">
                <a:latin typeface="Microsoft YaHei" panose="020B0503020204020204" pitchFamily="34" charset="-122"/>
                <a:ea typeface="Microsoft YaHei" panose="020B0503020204020204" pitchFamily="34" charset="-122"/>
              </a:rPr>
              <a:t>「投資理財類」前</a:t>
            </a:r>
            <a:r>
              <a:rPr lang="en-US" altLang="zh-TW" sz="2000" b="1" dirty="0">
                <a:latin typeface="Microsoft YaHei" panose="020B0503020204020204" pitchFamily="34" charset="-122"/>
                <a:ea typeface="Microsoft YaHei" panose="020B0503020204020204" pitchFamily="34" charset="-122"/>
              </a:rPr>
              <a:t>50</a:t>
            </a:r>
            <a:r>
              <a:rPr lang="zh-TW" altLang="zh-TW" sz="2000" b="1" dirty="0">
                <a:latin typeface="Microsoft YaHei" panose="020B0503020204020204" pitchFamily="34" charset="-122"/>
                <a:ea typeface="Microsoft YaHei" panose="020B0503020204020204" pitchFamily="34" charset="-122"/>
              </a:rPr>
              <a:t>名之列</a:t>
            </a:r>
            <a:r>
              <a:rPr lang="zh-TW" altLang="en-US" sz="2000" b="1" dirty="0">
                <a:latin typeface="Microsoft YaHei" panose="020B0503020204020204" pitchFamily="34" charset="-122"/>
                <a:ea typeface="Microsoft YaHei" panose="020B0503020204020204" pitchFamily="34" charset="-122"/>
              </a:rPr>
              <a:t>，</a:t>
            </a:r>
            <a:r>
              <a:rPr lang="zh-TW" altLang="zh-TW" sz="2000" b="1" dirty="0">
                <a:latin typeface="Microsoft YaHei" panose="020B0503020204020204" pitchFamily="34" charset="-122"/>
                <a:ea typeface="Microsoft YaHei" panose="020B0503020204020204" pitchFamily="34" charset="-122"/>
              </a:rPr>
              <a:t>以其熱門程度，期貨市場重要資訊確實滿足使用者分析期貨市場所需資訊</a:t>
            </a:r>
            <a:endParaRPr lang="zh-TW" altLang="en-US" sz="2000" b="1" dirty="0">
              <a:latin typeface="Microsoft YaHei" panose="020B0503020204020204" pitchFamily="34" charset="-122"/>
              <a:ea typeface="Microsoft YaHei" panose="020B0503020204020204" pitchFamily="34" charset="-122"/>
            </a:endParaRPr>
          </a:p>
        </p:txBody>
      </p:sp>
      <p:sp>
        <p:nvSpPr>
          <p:cNvPr id="27" name="文字方塊 26"/>
          <p:cNvSpPr txBox="1"/>
          <p:nvPr/>
        </p:nvSpPr>
        <p:spPr>
          <a:xfrm>
            <a:off x="1982612" y="3650172"/>
            <a:ext cx="4932558" cy="461665"/>
          </a:xfrm>
          <a:prstGeom prst="rect">
            <a:avLst/>
          </a:prstGeom>
          <a:noFill/>
        </p:spPr>
        <p:txBody>
          <a:bodyPr wrap="square" rtlCol="0">
            <a:spAutoFit/>
          </a:bodyPr>
          <a:lstStyle/>
          <a:p>
            <a:pPr algn="just"/>
            <a:r>
              <a:rPr lang="zh-TW" altLang="en-US" b="1" dirty="0" smtClean="0">
                <a:latin typeface="Microsoft YaHei" panose="020B0503020204020204" pitchFamily="34" charset="-122"/>
                <a:ea typeface="Microsoft YaHei" panose="020B0503020204020204" pitchFamily="34" charset="-122"/>
                <a:cs typeface="Times New Roman" panose="02020603050405020304" pitchFamily="18" charset="0"/>
              </a:rPr>
              <a:t>累積下載次數 ：</a:t>
            </a:r>
            <a:r>
              <a:rPr lang="zh-TW" altLang="zh-TW" b="1" dirty="0" smtClean="0">
                <a:latin typeface="Microsoft YaHei" panose="020B0503020204020204" pitchFamily="34" charset="-122"/>
                <a:ea typeface="Microsoft YaHei" panose="020B0503020204020204" pitchFamily="34" charset="-122"/>
              </a:rPr>
              <a:t>達</a:t>
            </a:r>
            <a:r>
              <a:rPr lang="zh-TW" altLang="en-US" b="1" dirty="0" smtClean="0">
                <a:latin typeface="Microsoft YaHei" panose="020B0503020204020204" pitchFamily="34" charset="-122"/>
                <a:ea typeface="Microsoft YaHei" panose="020B0503020204020204" pitchFamily="34" charset="-122"/>
              </a:rPr>
              <a:t> </a:t>
            </a:r>
            <a:r>
              <a:rPr lang="en-US" altLang="zh-TW" sz="2400" b="1" dirty="0" smtClean="0">
                <a:solidFill>
                  <a:srgbClr val="FA0E79"/>
                </a:solidFill>
                <a:latin typeface="Microsoft YaHei" panose="020B0503020204020204" pitchFamily="34" charset="-122"/>
                <a:ea typeface="Microsoft YaHei" panose="020B0503020204020204" pitchFamily="34" charset="-122"/>
                <a:cs typeface="Times New Roman" panose="02020603050405020304" pitchFamily="18" charset="0"/>
              </a:rPr>
              <a:t>8</a:t>
            </a:r>
            <a:r>
              <a:rPr lang="zh-TW" altLang="en-US" sz="2400" b="1" dirty="0" smtClean="0">
                <a:solidFill>
                  <a:srgbClr val="FA0E79"/>
                </a:solidFill>
                <a:latin typeface="Microsoft YaHei" panose="020B0503020204020204" pitchFamily="34" charset="-122"/>
                <a:ea typeface="Microsoft YaHei" panose="020B0503020204020204" pitchFamily="34" charset="-122"/>
                <a:cs typeface="Times New Roman" panose="02020603050405020304" pitchFamily="18" charset="0"/>
              </a:rPr>
              <a:t>萬</a:t>
            </a:r>
            <a:r>
              <a:rPr lang="zh-TW" altLang="en-US" b="1" dirty="0" smtClean="0">
                <a:latin typeface="Microsoft YaHei" panose="020B0503020204020204" pitchFamily="34" charset="-122"/>
                <a:ea typeface="Microsoft YaHei" panose="020B0503020204020204" pitchFamily="34" charset="-122"/>
              </a:rPr>
              <a:t> </a:t>
            </a:r>
            <a:r>
              <a:rPr lang="zh-TW" altLang="zh-TW" b="1" dirty="0" smtClean="0">
                <a:latin typeface="Microsoft YaHei" panose="020B0503020204020204" pitchFamily="34" charset="-122"/>
                <a:ea typeface="Microsoft YaHei" panose="020B0503020204020204" pitchFamily="34" charset="-122"/>
              </a:rPr>
              <a:t>次</a:t>
            </a:r>
            <a:r>
              <a:rPr lang="zh-TW" altLang="zh-TW" b="1" dirty="0">
                <a:latin typeface="Microsoft YaHei" panose="020B0503020204020204" pitchFamily="34" charset="-122"/>
                <a:ea typeface="Microsoft YaHei" panose="020B0503020204020204" pitchFamily="34" charset="-122"/>
              </a:rPr>
              <a:t>以上</a:t>
            </a:r>
            <a:endParaRPr lang="en-US" altLang="zh-TW" b="1" dirty="0" smtClean="0">
              <a:solidFill>
                <a:srgbClr val="FF0000"/>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pic>
        <p:nvPicPr>
          <p:cNvPr id="24" name="圖片 23"/>
          <p:cNvPicPr>
            <a:picLocks noChangeAspect="1"/>
          </p:cNvPicPr>
          <p:nvPr/>
        </p:nvPicPr>
        <p:blipFill>
          <a:blip r:embed="rId2" cstate="print">
            <a:extLst>
              <a:ext uri="{BEBA8EAE-BF5A-486C-A8C5-ECC9F3942E4B}">
                <a14:imgProps xmlns:a14="http://schemas.microsoft.com/office/drawing/2010/main">
                  <a14:imgLayer r:embed="rId3">
                    <a14:imgEffect>
                      <a14:backgroundRemoval t="0" b="99878" l="0" r="99385"/>
                    </a14:imgEffect>
                  </a14:imgLayer>
                </a14:imgProps>
              </a:ext>
              <a:ext uri="{28A0092B-C50C-407E-A947-70E740481C1C}">
                <a14:useLocalDpi xmlns:a14="http://schemas.microsoft.com/office/drawing/2010/main" val="0"/>
              </a:ext>
            </a:extLst>
          </a:blip>
          <a:stretch>
            <a:fillRect/>
          </a:stretch>
        </p:blipFill>
        <p:spPr>
          <a:xfrm>
            <a:off x="5585183" y="3063194"/>
            <a:ext cx="398715" cy="536712"/>
          </a:xfrm>
          <a:prstGeom prst="rect">
            <a:avLst/>
          </a:prstGeom>
        </p:spPr>
      </p:pic>
      <p:pic>
        <p:nvPicPr>
          <p:cNvPr id="28" name="圖片 27"/>
          <p:cNvPicPr>
            <a:picLocks noChangeAspect="1"/>
          </p:cNvPicPr>
          <p:nvPr/>
        </p:nvPicPr>
        <p:blipFill>
          <a:blip r:embed="rId2" cstate="print">
            <a:extLst>
              <a:ext uri="{BEBA8EAE-BF5A-486C-A8C5-ECC9F3942E4B}">
                <a14:imgProps xmlns:a14="http://schemas.microsoft.com/office/drawing/2010/main">
                  <a14:imgLayer r:embed="rId3">
                    <a14:imgEffect>
                      <a14:backgroundRemoval t="0" b="99878" l="0" r="99385"/>
                    </a14:imgEffect>
                  </a14:imgLayer>
                </a14:imgProps>
              </a:ext>
              <a:ext uri="{28A0092B-C50C-407E-A947-70E740481C1C}">
                <a14:useLocalDpi xmlns:a14="http://schemas.microsoft.com/office/drawing/2010/main" val="0"/>
              </a:ext>
            </a:extLst>
          </a:blip>
          <a:stretch>
            <a:fillRect/>
          </a:stretch>
        </p:blipFill>
        <p:spPr>
          <a:xfrm>
            <a:off x="5389717" y="3498138"/>
            <a:ext cx="398715" cy="536712"/>
          </a:xfrm>
          <a:prstGeom prst="rect">
            <a:avLst/>
          </a:prstGeom>
        </p:spPr>
      </p:pic>
    </p:spTree>
    <p:extLst>
      <p:ext uri="{BB962C8B-B14F-4D97-AF65-F5344CB8AC3E}">
        <p14:creationId xmlns:p14="http://schemas.microsoft.com/office/powerpoint/2010/main" val="34040766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6D7D500-6B01-43A5-AFFF-86FCB3F4F958}"/>
              </a:ext>
            </a:extLst>
          </p:cNvPr>
          <p:cNvSpPr>
            <a:spLocks noGrp="1"/>
          </p:cNvSpPr>
          <p:nvPr>
            <p:ph type="title"/>
          </p:nvPr>
        </p:nvSpPr>
        <p:spPr/>
        <p:txBody>
          <a:bodyPr>
            <a:normAutofit fontScale="90000"/>
          </a:bodyPr>
          <a:lstStyle/>
          <a:p>
            <a:pPr>
              <a:lnSpc>
                <a:spcPct val="150000"/>
              </a:lnSpc>
            </a:pPr>
            <a:r>
              <a:rPr lang="zh-TW" altLang="en-US" dirty="0"/>
              <a:t>四、應用</a:t>
            </a:r>
            <a:r>
              <a:rPr lang="zh-TW" altLang="en-US" dirty="0" smtClean="0"/>
              <a:t>效益</a:t>
            </a:r>
            <a:r>
              <a:rPr lang="en-US" altLang="zh-TW" dirty="0"/>
              <a:t>(</a:t>
            </a:r>
            <a:r>
              <a:rPr lang="zh-TW" altLang="en-US" dirty="0"/>
              <a:t>續</a:t>
            </a:r>
            <a:r>
              <a:rPr lang="en-US" altLang="zh-TW" dirty="0"/>
              <a:t>)</a:t>
            </a:r>
            <a:endParaRPr lang="zh-TW" altLang="en-US" dirty="0"/>
          </a:p>
        </p:txBody>
      </p:sp>
      <p:sp>
        <p:nvSpPr>
          <p:cNvPr id="4" name="投影片編號版面配置區 3">
            <a:extLst>
              <a:ext uri="{FF2B5EF4-FFF2-40B4-BE49-F238E27FC236}">
                <a16:creationId xmlns:a16="http://schemas.microsoft.com/office/drawing/2014/main" id="{898D3700-9F1D-4A58-A6E0-9003ABB11EA8}"/>
              </a:ext>
            </a:extLst>
          </p:cNvPr>
          <p:cNvSpPr>
            <a:spLocks noGrp="1"/>
          </p:cNvSpPr>
          <p:nvPr>
            <p:ph type="sldNum" sz="quarter" idx="12"/>
          </p:nvPr>
        </p:nvSpPr>
        <p:spPr/>
        <p:txBody>
          <a:bodyPr/>
          <a:lstStyle/>
          <a:p>
            <a:fld id="{5441CF7D-AAC9-44DB-8537-A180797F7800}" type="slidenum">
              <a:rPr lang="zh-TW" altLang="en-US" smtClean="0"/>
              <a:pPr/>
              <a:t>25</a:t>
            </a:fld>
            <a:endParaRPr lang="zh-TW" altLang="en-US"/>
          </a:p>
        </p:txBody>
      </p:sp>
      <p:sp>
        <p:nvSpPr>
          <p:cNvPr id="23" name="文字方塊 22"/>
          <p:cNvSpPr txBox="1"/>
          <p:nvPr/>
        </p:nvSpPr>
        <p:spPr>
          <a:xfrm>
            <a:off x="1493474" y="1621754"/>
            <a:ext cx="6927105" cy="2952090"/>
          </a:xfrm>
          <a:prstGeom prst="rect">
            <a:avLst/>
          </a:prstGeom>
          <a:noFill/>
        </p:spPr>
        <p:txBody>
          <a:bodyPr wrap="square" rtlCol="0">
            <a:spAutoFit/>
          </a:bodyPr>
          <a:lstStyle/>
          <a:p>
            <a:pPr algn="just">
              <a:lnSpc>
                <a:spcPts val="2500"/>
              </a:lnSpc>
              <a:spcAft>
                <a:spcPts val="600"/>
              </a:spcAft>
            </a:pPr>
            <a:r>
              <a:rPr lang="zh-TW" altLang="en-US" sz="2000" b="1" dirty="0" smtClean="0">
                <a:solidFill>
                  <a:srgbClr val="C00000"/>
                </a:solidFill>
                <a:latin typeface="Microsoft YaHei" panose="020B0503020204020204" pitchFamily="34" charset="-122"/>
                <a:ea typeface="Microsoft YaHei" panose="020B0503020204020204" pitchFamily="34" charset="-122"/>
                <a:cs typeface="Times New Roman" panose="02020603050405020304" pitchFamily="18" charset="0"/>
              </a:rPr>
              <a:t>商業應用</a:t>
            </a:r>
          </a:p>
          <a:p>
            <a:pPr marL="180975" indent="-180975" algn="just">
              <a:lnSpc>
                <a:spcPts val="2400"/>
              </a:lnSpc>
            </a:pPr>
            <a:r>
              <a:rPr lang="en-US" altLang="zh-TW" b="1" dirty="0">
                <a:latin typeface="Microsoft YaHei" panose="020B0503020204020204" pitchFamily="34" charset="-122"/>
                <a:ea typeface="Microsoft YaHei" panose="020B0503020204020204" pitchFamily="34" charset="-122"/>
                <a:cs typeface="Times New Roman" panose="02020603050405020304" pitchFamily="18" charset="0"/>
              </a:rPr>
              <a:t>1</a:t>
            </a:r>
            <a:r>
              <a:rPr lang="en-US" altLang="zh-TW" b="1" dirty="0" smtClean="0">
                <a:latin typeface="Microsoft YaHei" panose="020B0503020204020204" pitchFamily="34" charset="-122"/>
                <a:ea typeface="Microsoft YaHei" panose="020B0503020204020204" pitchFamily="34" charset="-122"/>
                <a:cs typeface="Times New Roman" panose="02020603050405020304" pitchFamily="18" charset="0"/>
              </a:rPr>
              <a:t>.</a:t>
            </a:r>
            <a:r>
              <a:rPr lang="zh-TW" altLang="en-US" b="1" dirty="0">
                <a:latin typeface="Microsoft YaHei" panose="020B0503020204020204" pitchFamily="34" charset="-122"/>
                <a:ea typeface="Microsoft YaHei" panose="020B0503020204020204" pitchFamily="34" charset="-122"/>
                <a:cs typeface="Times New Roman" panose="02020603050405020304" pitchFamily="18" charset="0"/>
              </a:rPr>
              <a:t>新聞媒體</a:t>
            </a:r>
            <a:r>
              <a:rPr lang="zh-TW" altLang="en-US" b="1" dirty="0" smtClean="0">
                <a:latin typeface="Microsoft YaHei" panose="020B0503020204020204" pitchFamily="34" charset="-122"/>
                <a:ea typeface="Microsoft YaHei" panose="020B0503020204020204" pitchFamily="34" charset="-122"/>
                <a:cs typeface="Times New Roman" panose="02020603050405020304" pitchFamily="18" charset="0"/>
              </a:rPr>
              <a:t>財</a:t>
            </a:r>
            <a:r>
              <a:rPr lang="zh-TW" altLang="en-US" b="1" dirty="0">
                <a:latin typeface="Microsoft YaHei" panose="020B0503020204020204" pitchFamily="34" charset="-122"/>
                <a:ea typeface="Microsoft YaHei" panose="020B0503020204020204" pitchFamily="34" charset="-122"/>
                <a:cs typeface="Times New Roman" panose="02020603050405020304" pitchFamily="18" charset="0"/>
              </a:rPr>
              <a:t>經</a:t>
            </a:r>
            <a:r>
              <a:rPr lang="zh-TW" altLang="en-US" b="1" dirty="0" smtClean="0">
                <a:latin typeface="Microsoft YaHei" panose="020B0503020204020204" pitchFamily="34" charset="-122"/>
                <a:ea typeface="Microsoft YaHei" panose="020B0503020204020204" pitchFamily="34" charset="-122"/>
                <a:cs typeface="Times New Roman" panose="02020603050405020304" pitchFamily="18" charset="0"/>
              </a:rPr>
              <a:t>節目：利用</a:t>
            </a:r>
            <a:r>
              <a:rPr lang="zh-TW" altLang="en-US" b="1" dirty="0">
                <a:latin typeface="Microsoft YaHei" panose="020B0503020204020204" pitchFamily="34" charset="-122"/>
                <a:ea typeface="Microsoft YaHei" panose="020B0503020204020204" pitchFamily="34" charset="-122"/>
                <a:cs typeface="Times New Roman" panose="02020603050405020304" pitchFamily="18" charset="0"/>
              </a:rPr>
              <a:t>期貨市場重要資訊，作為客觀數據分析市場變化，</a:t>
            </a:r>
            <a:r>
              <a:rPr lang="zh-TW" altLang="en-US" b="1" dirty="0" smtClean="0">
                <a:latin typeface="Microsoft YaHei" panose="020B0503020204020204" pitchFamily="34" charset="-122"/>
                <a:ea typeface="Microsoft YaHei" panose="020B0503020204020204" pitchFamily="34" charset="-122"/>
                <a:cs typeface="Times New Roman" panose="02020603050405020304" pitchFamily="18" charset="0"/>
              </a:rPr>
              <a:t>搭配即時財經新聞</a:t>
            </a:r>
            <a:r>
              <a:rPr lang="zh-TW" altLang="en-US" b="1" dirty="0">
                <a:latin typeface="Microsoft YaHei" panose="020B0503020204020204" pitchFamily="34" charset="-122"/>
                <a:ea typeface="Microsoft YaHei" panose="020B0503020204020204" pitchFamily="34" charset="-122"/>
                <a:cs typeface="Times New Roman" panose="02020603050405020304" pitchFamily="18" charset="0"/>
              </a:rPr>
              <a:t>，提供觀眾對未來行情看法</a:t>
            </a:r>
            <a:endParaRPr lang="en-US" altLang="zh-TW" b="1" dirty="0">
              <a:latin typeface="Microsoft YaHei" panose="020B0503020204020204" pitchFamily="34" charset="-122"/>
              <a:ea typeface="Microsoft YaHei" panose="020B0503020204020204" pitchFamily="34" charset="-122"/>
              <a:cs typeface="Times New Roman" panose="02020603050405020304" pitchFamily="18" charset="0"/>
            </a:endParaRPr>
          </a:p>
          <a:p>
            <a:pPr marL="180975" indent="-180975" algn="just">
              <a:lnSpc>
                <a:spcPts val="2400"/>
              </a:lnSpc>
            </a:pPr>
            <a:r>
              <a:rPr lang="en-US" altLang="zh-TW" b="1" dirty="0">
                <a:latin typeface="Microsoft YaHei" panose="020B0503020204020204" pitchFamily="34" charset="-122"/>
                <a:ea typeface="Microsoft YaHei" panose="020B0503020204020204" pitchFamily="34" charset="-122"/>
                <a:cs typeface="Times New Roman" panose="02020603050405020304" pitchFamily="18" charset="0"/>
              </a:rPr>
              <a:t>2</a:t>
            </a:r>
            <a:r>
              <a:rPr lang="en-US" altLang="zh-TW" b="1" dirty="0" smtClean="0">
                <a:latin typeface="Microsoft YaHei" panose="020B0503020204020204" pitchFamily="34" charset="-122"/>
                <a:ea typeface="Microsoft YaHei" panose="020B0503020204020204" pitchFamily="34" charset="-122"/>
                <a:cs typeface="Times New Roman" panose="02020603050405020304" pitchFamily="18" charset="0"/>
              </a:rPr>
              <a:t>.</a:t>
            </a:r>
            <a:r>
              <a:rPr lang="zh-TW" altLang="en-US" b="1" dirty="0">
                <a:latin typeface="Microsoft YaHei" panose="020B0503020204020204" pitchFamily="34" charset="-122"/>
                <a:ea typeface="Microsoft YaHei" panose="020B0503020204020204" pitchFamily="34" charset="-122"/>
                <a:cs typeface="Times New Roman" panose="02020603050405020304" pitchFamily="18" charset="0"/>
              </a:rPr>
              <a:t>證券期貨業者：彙整現貨及期貨市場相關資訊，以報告形式提供客戶，作為交易決策</a:t>
            </a:r>
            <a:r>
              <a:rPr lang="zh-TW" altLang="en-US" b="1" dirty="0" smtClean="0">
                <a:latin typeface="Microsoft YaHei" panose="020B0503020204020204" pitchFamily="34" charset="-122"/>
                <a:ea typeface="Microsoft YaHei" panose="020B0503020204020204" pitchFamily="34" charset="-122"/>
                <a:cs typeface="Times New Roman" panose="02020603050405020304" pitchFamily="18" charset="0"/>
              </a:rPr>
              <a:t>參考</a:t>
            </a:r>
            <a:endParaRPr lang="en-US" altLang="zh-TW" b="1" dirty="0" smtClean="0">
              <a:latin typeface="Microsoft YaHei" panose="020B0503020204020204" pitchFamily="34" charset="-122"/>
              <a:ea typeface="Microsoft YaHei" panose="020B0503020204020204" pitchFamily="34" charset="-122"/>
              <a:cs typeface="Times New Roman" panose="02020603050405020304" pitchFamily="18" charset="0"/>
            </a:endParaRPr>
          </a:p>
          <a:p>
            <a:pPr marL="180975" indent="-180975" algn="just">
              <a:lnSpc>
                <a:spcPts val="2400"/>
              </a:lnSpc>
            </a:pPr>
            <a:r>
              <a:rPr lang="en-US" altLang="zh-TW" b="1" dirty="0" smtClean="0">
                <a:latin typeface="Microsoft YaHei" panose="020B0503020204020204" pitchFamily="34" charset="-122"/>
                <a:ea typeface="Microsoft YaHei" panose="020B0503020204020204" pitchFamily="34" charset="-122"/>
                <a:cs typeface="Times New Roman" panose="02020603050405020304" pitchFamily="18" charset="0"/>
              </a:rPr>
              <a:t>3.</a:t>
            </a:r>
            <a:r>
              <a:rPr lang="zh-TW" altLang="en-US" b="1" dirty="0" smtClean="0">
                <a:latin typeface="Microsoft YaHei" panose="020B0503020204020204" pitchFamily="34" charset="-122"/>
                <a:ea typeface="Microsoft YaHei" panose="020B0503020204020204" pitchFamily="34" charset="-122"/>
                <a:cs typeface="Times New Roman" panose="02020603050405020304" pitchFamily="18" charset="0"/>
              </a:rPr>
              <a:t>理財網站</a:t>
            </a:r>
            <a:r>
              <a:rPr lang="zh-TW" altLang="en-US" b="1" dirty="0">
                <a:latin typeface="Microsoft YaHei" panose="020B0503020204020204" pitchFamily="34" charset="-122"/>
                <a:ea typeface="Microsoft YaHei" panose="020B0503020204020204" pitchFamily="34" charset="-122"/>
                <a:cs typeface="Times New Roman" panose="02020603050405020304" pitchFamily="18" charset="0"/>
              </a:rPr>
              <a:t>與</a:t>
            </a:r>
            <a:r>
              <a:rPr lang="en-US" altLang="zh-TW" b="1" dirty="0">
                <a:latin typeface="Microsoft YaHei" panose="020B0503020204020204" pitchFamily="34" charset="-122"/>
                <a:ea typeface="Microsoft YaHei" panose="020B0503020204020204" pitchFamily="34" charset="-122"/>
                <a:cs typeface="Times New Roman" panose="02020603050405020304" pitchFamily="18" charset="0"/>
              </a:rPr>
              <a:t>APP</a:t>
            </a:r>
            <a:r>
              <a:rPr lang="zh-TW" altLang="en-US" b="1" dirty="0">
                <a:latin typeface="Microsoft YaHei" panose="020B0503020204020204" pitchFamily="34" charset="-122"/>
                <a:ea typeface="Microsoft YaHei" panose="020B0503020204020204" pitchFamily="34" charset="-122"/>
                <a:cs typeface="Times New Roman" panose="02020603050405020304" pitchFamily="18" charset="0"/>
              </a:rPr>
              <a:t>：以圖表化呈現重要資訊，且可交叉比對跨市場資訊，使交易人活化應用，進而協助其擬定交易</a:t>
            </a:r>
            <a:r>
              <a:rPr lang="zh-TW" altLang="en-US" b="1" dirty="0" smtClean="0">
                <a:latin typeface="Microsoft YaHei" panose="020B0503020204020204" pitchFamily="34" charset="-122"/>
                <a:ea typeface="Microsoft YaHei" panose="020B0503020204020204" pitchFamily="34" charset="-122"/>
                <a:cs typeface="Times New Roman" panose="02020603050405020304" pitchFamily="18" charset="0"/>
              </a:rPr>
              <a:t>策略</a:t>
            </a:r>
            <a:endParaRPr lang="en-US" altLang="zh-TW" b="1" dirty="0" smtClean="0">
              <a:latin typeface="Microsoft YaHei" panose="020B0503020204020204" pitchFamily="34" charset="-122"/>
              <a:ea typeface="Microsoft YaHei" panose="020B0503020204020204" pitchFamily="34" charset="-122"/>
              <a:cs typeface="Times New Roman" panose="02020603050405020304" pitchFamily="18" charset="0"/>
            </a:endParaRPr>
          </a:p>
          <a:p>
            <a:pPr marL="180975" indent="-180975" algn="just">
              <a:lnSpc>
                <a:spcPts val="2400"/>
              </a:lnSpc>
            </a:pPr>
            <a:r>
              <a:rPr lang="en-US" altLang="zh-TW" b="1" dirty="0" smtClean="0">
                <a:latin typeface="Microsoft YaHei" panose="020B0503020204020204" pitchFamily="34" charset="-122"/>
                <a:ea typeface="Microsoft YaHei" panose="020B0503020204020204" pitchFamily="34" charset="-122"/>
                <a:cs typeface="Times New Roman" panose="02020603050405020304" pitchFamily="18" charset="0"/>
              </a:rPr>
              <a:t>4.</a:t>
            </a:r>
            <a:r>
              <a:rPr lang="zh-TW" altLang="en-US" b="1" dirty="0" smtClean="0">
                <a:latin typeface="Microsoft YaHei" panose="020B0503020204020204" pitchFamily="34" charset="-122"/>
                <a:ea typeface="Microsoft YaHei" panose="020B0503020204020204" pitchFamily="34" charset="-122"/>
                <a:cs typeface="Times New Roman" panose="02020603050405020304" pitchFamily="18" charset="0"/>
              </a:rPr>
              <a:t>程式交易軟體：</a:t>
            </a:r>
            <a:r>
              <a:rPr lang="zh-TW" altLang="en-US" b="1" dirty="0">
                <a:latin typeface="Microsoft YaHei" panose="020B0503020204020204" pitchFamily="34" charset="-122"/>
                <a:ea typeface="Microsoft YaHei" panose="020B0503020204020204" pitchFamily="34" charset="-122"/>
                <a:cs typeface="Times New Roman" panose="02020603050405020304" pitchFamily="18" charset="0"/>
              </a:rPr>
              <a:t>利用期貨市場不同時間週期價量資訊，提供使用者開發程式交易平台</a:t>
            </a:r>
            <a:endParaRPr lang="en-US" altLang="zh-TW" b="1" dirty="0">
              <a:latin typeface="Microsoft YaHei" panose="020B0503020204020204" pitchFamily="34" charset="-122"/>
              <a:ea typeface="Microsoft YaHei" panose="020B0503020204020204" pitchFamily="34" charset="-122"/>
              <a:cs typeface="Times New Roman" panose="02020603050405020304" pitchFamily="18" charset="0"/>
            </a:endParaRPr>
          </a:p>
        </p:txBody>
      </p:sp>
      <p:grpSp>
        <p:nvGrpSpPr>
          <p:cNvPr id="36" name="群組 35"/>
          <p:cNvGrpSpPr/>
          <p:nvPr/>
        </p:nvGrpSpPr>
        <p:grpSpPr>
          <a:xfrm>
            <a:off x="454810" y="2609516"/>
            <a:ext cx="839533" cy="839533"/>
            <a:chOff x="510618" y="3931790"/>
            <a:chExt cx="839533" cy="839533"/>
          </a:xfrm>
        </p:grpSpPr>
        <p:sp>
          <p:nvSpPr>
            <p:cNvPr id="5" name="橢圓 4"/>
            <p:cNvSpPr/>
            <p:nvPr/>
          </p:nvSpPr>
          <p:spPr>
            <a:xfrm>
              <a:off x="510618" y="3931790"/>
              <a:ext cx="839533" cy="83953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流程圖: 程序 28"/>
            <p:cNvSpPr/>
            <p:nvPr/>
          </p:nvSpPr>
          <p:spPr>
            <a:xfrm>
              <a:off x="660923" y="4386561"/>
              <a:ext cx="559411" cy="159726"/>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等腰三角形 31"/>
            <p:cNvSpPr/>
            <p:nvPr/>
          </p:nvSpPr>
          <p:spPr>
            <a:xfrm flipV="1">
              <a:off x="657336" y="4380378"/>
              <a:ext cx="557618" cy="115107"/>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等腰三角形 30"/>
            <p:cNvSpPr/>
            <p:nvPr/>
          </p:nvSpPr>
          <p:spPr>
            <a:xfrm flipV="1">
              <a:off x="660923" y="4325288"/>
              <a:ext cx="557618" cy="1151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圓角矩形 33"/>
            <p:cNvSpPr/>
            <p:nvPr/>
          </p:nvSpPr>
          <p:spPr>
            <a:xfrm>
              <a:off x="766850" y="4091913"/>
              <a:ext cx="327068" cy="1637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圓角矩形 34"/>
            <p:cNvSpPr/>
            <p:nvPr/>
          </p:nvSpPr>
          <p:spPr>
            <a:xfrm>
              <a:off x="807554" y="4125942"/>
              <a:ext cx="245659" cy="123009"/>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流程圖: 程序 27"/>
            <p:cNvSpPr/>
            <p:nvPr/>
          </p:nvSpPr>
          <p:spPr>
            <a:xfrm>
              <a:off x="657336" y="4199735"/>
              <a:ext cx="559411" cy="125553"/>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8" name="矩形 37"/>
          <p:cNvSpPr/>
          <p:nvPr/>
        </p:nvSpPr>
        <p:spPr>
          <a:xfrm>
            <a:off x="449060" y="975736"/>
            <a:ext cx="3034868" cy="63188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矩形 38"/>
          <p:cNvSpPr/>
          <p:nvPr/>
        </p:nvSpPr>
        <p:spPr>
          <a:xfrm>
            <a:off x="544427" y="1031253"/>
            <a:ext cx="2844133" cy="461665"/>
          </a:xfrm>
          <a:prstGeom prst="rect">
            <a:avLst/>
          </a:prstGeom>
          <a:noFill/>
        </p:spPr>
        <p:txBody>
          <a:bodyPr wrap="square" anchor="ctr">
            <a:spAutoFit/>
          </a:bodyPr>
          <a:lstStyle/>
          <a:p>
            <a:pPr algn="ctr" defTabSz="609585"/>
            <a:r>
              <a:rPr lang="zh-TW" altLang="en-US" sz="2400" b="1" dirty="0" smtClean="0">
                <a:solidFill>
                  <a:srgbClr val="35547F"/>
                </a:solidFill>
                <a:latin typeface="Microsoft YaHei" panose="020B0503020204020204" pitchFamily="34" charset="-122"/>
                <a:ea typeface="Microsoft YaHei" panose="020B0503020204020204" pitchFamily="34" charset="-122"/>
                <a:cs typeface="+mn-ea"/>
                <a:sym typeface="+mn-lt"/>
              </a:rPr>
              <a:t>質化效益</a:t>
            </a:r>
            <a:r>
              <a:rPr lang="en-US" altLang="zh-TW" sz="2400" b="1" dirty="0" smtClean="0">
                <a:solidFill>
                  <a:srgbClr val="35547F"/>
                </a:solidFill>
                <a:latin typeface="Microsoft YaHei" panose="020B0503020204020204" pitchFamily="34" charset="-122"/>
                <a:ea typeface="Microsoft YaHei" panose="020B0503020204020204" pitchFamily="34" charset="-122"/>
                <a:cs typeface="+mn-ea"/>
                <a:sym typeface="+mn-lt"/>
              </a:rPr>
              <a:t>-</a:t>
            </a:r>
            <a:r>
              <a:rPr lang="zh-TW" altLang="en-US" sz="2400" b="1" dirty="0" smtClean="0">
                <a:solidFill>
                  <a:srgbClr val="35547F"/>
                </a:solidFill>
                <a:latin typeface="Microsoft YaHei" panose="020B0503020204020204" pitchFamily="34" charset="-122"/>
                <a:ea typeface="Microsoft YaHei" panose="020B0503020204020204" pitchFamily="34" charset="-122"/>
                <a:cs typeface="+mn-ea"/>
                <a:sym typeface="+mn-lt"/>
              </a:rPr>
              <a:t>公開資料</a:t>
            </a:r>
            <a:endParaRPr lang="zh-CN" altLang="en-US" sz="2400" b="1" dirty="0">
              <a:solidFill>
                <a:srgbClr val="35547F"/>
              </a:solidFill>
              <a:latin typeface="Microsoft YaHei" panose="020B0503020204020204" pitchFamily="34" charset="-122"/>
              <a:ea typeface="Microsoft YaHei" panose="020B0503020204020204" pitchFamily="34" charset="-122"/>
              <a:cs typeface="+mn-ea"/>
              <a:sym typeface="+mn-lt"/>
            </a:endParaRPr>
          </a:p>
        </p:txBody>
      </p:sp>
      <p:graphicFrame>
        <p:nvGraphicFramePr>
          <p:cNvPr id="6" name="資料庫圖表 5"/>
          <p:cNvGraphicFramePr/>
          <p:nvPr>
            <p:extLst>
              <p:ext uri="{D42A27DB-BD31-4B8C-83A1-F6EECF244321}">
                <p14:modId xmlns:p14="http://schemas.microsoft.com/office/powerpoint/2010/main" val="1214735410"/>
              </p:ext>
            </p:extLst>
          </p:nvPr>
        </p:nvGraphicFramePr>
        <p:xfrm>
          <a:off x="1294343" y="3695060"/>
          <a:ext cx="7180830" cy="3364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90082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6D7D500-6B01-43A5-AFFF-86FCB3F4F958}"/>
              </a:ext>
            </a:extLst>
          </p:cNvPr>
          <p:cNvSpPr>
            <a:spLocks noGrp="1"/>
          </p:cNvSpPr>
          <p:nvPr>
            <p:ph type="title"/>
          </p:nvPr>
        </p:nvSpPr>
        <p:spPr/>
        <p:txBody>
          <a:bodyPr>
            <a:normAutofit fontScale="90000"/>
          </a:bodyPr>
          <a:lstStyle/>
          <a:p>
            <a:pPr>
              <a:lnSpc>
                <a:spcPct val="150000"/>
              </a:lnSpc>
            </a:pPr>
            <a:r>
              <a:rPr lang="zh-TW" altLang="en-US" dirty="0"/>
              <a:t>四、應用</a:t>
            </a:r>
            <a:r>
              <a:rPr lang="zh-TW" altLang="en-US" dirty="0" smtClean="0"/>
              <a:t>效益</a:t>
            </a:r>
            <a:r>
              <a:rPr lang="en-US" altLang="zh-TW" dirty="0"/>
              <a:t>(</a:t>
            </a:r>
            <a:r>
              <a:rPr lang="zh-TW" altLang="en-US" dirty="0"/>
              <a:t>續</a:t>
            </a:r>
            <a:r>
              <a:rPr lang="en-US" altLang="zh-TW" dirty="0"/>
              <a:t>)</a:t>
            </a:r>
            <a:endParaRPr lang="zh-TW" altLang="en-US" dirty="0"/>
          </a:p>
        </p:txBody>
      </p:sp>
      <p:sp>
        <p:nvSpPr>
          <p:cNvPr id="4" name="投影片編號版面配置區 3">
            <a:extLst>
              <a:ext uri="{FF2B5EF4-FFF2-40B4-BE49-F238E27FC236}">
                <a16:creationId xmlns:a16="http://schemas.microsoft.com/office/drawing/2014/main" id="{898D3700-9F1D-4A58-A6E0-9003ABB11EA8}"/>
              </a:ext>
            </a:extLst>
          </p:cNvPr>
          <p:cNvSpPr>
            <a:spLocks noGrp="1"/>
          </p:cNvSpPr>
          <p:nvPr>
            <p:ph type="sldNum" sz="quarter" idx="12"/>
          </p:nvPr>
        </p:nvSpPr>
        <p:spPr/>
        <p:txBody>
          <a:bodyPr/>
          <a:lstStyle/>
          <a:p>
            <a:fld id="{5441CF7D-AAC9-44DB-8537-A180797F7800}" type="slidenum">
              <a:rPr lang="zh-TW" altLang="en-US" smtClean="0"/>
              <a:pPr/>
              <a:t>26</a:t>
            </a:fld>
            <a:endParaRPr lang="zh-TW" altLang="en-US"/>
          </a:p>
        </p:txBody>
      </p:sp>
      <p:sp>
        <p:nvSpPr>
          <p:cNvPr id="23" name="文字方塊 22"/>
          <p:cNvSpPr txBox="1"/>
          <p:nvPr/>
        </p:nvSpPr>
        <p:spPr>
          <a:xfrm>
            <a:off x="1451800" y="1771664"/>
            <a:ext cx="6431502" cy="2105705"/>
          </a:xfrm>
          <a:prstGeom prst="rect">
            <a:avLst/>
          </a:prstGeom>
          <a:noFill/>
        </p:spPr>
        <p:txBody>
          <a:bodyPr wrap="square" rtlCol="0">
            <a:spAutoFit/>
          </a:bodyPr>
          <a:lstStyle/>
          <a:p>
            <a:pPr algn="just">
              <a:lnSpc>
                <a:spcPts val="2500"/>
              </a:lnSpc>
              <a:spcAft>
                <a:spcPts val="600"/>
              </a:spcAft>
            </a:pPr>
            <a:r>
              <a:rPr lang="zh-TW" altLang="en-US" sz="2000" b="1" dirty="0" smtClean="0">
                <a:solidFill>
                  <a:srgbClr val="C00000"/>
                </a:solidFill>
                <a:latin typeface="Microsoft YaHei" panose="020B0503020204020204" pitchFamily="34" charset="-122"/>
                <a:ea typeface="Microsoft YaHei" panose="020B0503020204020204" pitchFamily="34" charset="-122"/>
                <a:cs typeface="Times New Roman" panose="02020603050405020304" pitchFamily="18" charset="0"/>
              </a:rPr>
              <a:t>學術應用</a:t>
            </a:r>
          </a:p>
          <a:p>
            <a:pPr marL="180975" indent="-180975" algn="just">
              <a:lnSpc>
                <a:spcPts val="2400"/>
              </a:lnSpc>
            </a:pPr>
            <a:r>
              <a:rPr lang="en-US" altLang="zh-TW" b="1" dirty="0">
                <a:latin typeface="Microsoft YaHei" panose="020B0503020204020204" pitchFamily="34" charset="-122"/>
                <a:ea typeface="Microsoft YaHei" panose="020B0503020204020204" pitchFamily="34" charset="-122"/>
                <a:cs typeface="Times New Roman" panose="02020603050405020304" pitchFamily="18" charset="0"/>
              </a:rPr>
              <a:t>1.</a:t>
            </a:r>
            <a:r>
              <a:rPr lang="zh-TW" altLang="zh-TW" b="1" dirty="0">
                <a:latin typeface="Microsoft YaHei" panose="020B0503020204020204" pitchFamily="34" charset="-122"/>
                <a:ea typeface="Microsoft YaHei" panose="020B0503020204020204" pitchFamily="34" charset="-122"/>
                <a:cs typeface="Times New Roman" panose="02020603050405020304" pitchFamily="18" charset="0"/>
              </a:rPr>
              <a:t>藉由期貨市場完整的開放資料，學術單位可選擇理論模型或其他大數據分析方法，就金融理論、市場結構或交易策略等題目進行實證</a:t>
            </a:r>
            <a:endParaRPr lang="en-US" altLang="zh-TW" b="1" dirty="0">
              <a:latin typeface="Microsoft YaHei" panose="020B0503020204020204" pitchFamily="34" charset="-122"/>
              <a:ea typeface="Microsoft YaHei" panose="020B0503020204020204" pitchFamily="34" charset="-122"/>
              <a:cs typeface="Times New Roman" panose="02020603050405020304" pitchFamily="18" charset="0"/>
            </a:endParaRPr>
          </a:p>
          <a:p>
            <a:pPr marL="180975" indent="-180975" algn="just">
              <a:lnSpc>
                <a:spcPts val="2400"/>
              </a:lnSpc>
              <a:spcBef>
                <a:spcPts val="600"/>
              </a:spcBef>
            </a:pPr>
            <a:r>
              <a:rPr lang="en-US" altLang="zh-TW" b="1" dirty="0" smtClean="0">
                <a:latin typeface="Microsoft YaHei" panose="020B0503020204020204" pitchFamily="34" charset="-122"/>
                <a:ea typeface="Microsoft YaHei" panose="020B0503020204020204" pitchFamily="34" charset="-122"/>
                <a:cs typeface="Times New Roman" panose="02020603050405020304" pitchFamily="18" charset="0"/>
              </a:rPr>
              <a:t>2.108</a:t>
            </a:r>
            <a:r>
              <a:rPr lang="zh-TW" altLang="en-US" b="1" dirty="0">
                <a:latin typeface="Microsoft YaHei" panose="020B0503020204020204" pitchFamily="34" charset="-122"/>
                <a:ea typeface="Microsoft YaHei" panose="020B0503020204020204" pitchFamily="34" charset="-122"/>
                <a:cs typeface="Times New Roman" panose="02020603050405020304" pitchFamily="18" charset="0"/>
              </a:rPr>
              <a:t>年國內碩博士論文</a:t>
            </a:r>
            <a:r>
              <a:rPr lang="zh-TW" altLang="en-US" b="1" dirty="0" smtClean="0">
                <a:latin typeface="Microsoft YaHei" panose="020B0503020204020204" pitchFamily="34" charset="-122"/>
                <a:ea typeface="Microsoft YaHei" panose="020B0503020204020204" pitchFamily="34" charset="-122"/>
                <a:cs typeface="Times New Roman" panose="02020603050405020304" pitchFamily="18" charset="0"/>
              </a:rPr>
              <a:t>，應用</a:t>
            </a:r>
            <a:r>
              <a:rPr lang="zh-TW" altLang="en-US" b="1" dirty="0">
                <a:latin typeface="Microsoft YaHei" panose="020B0503020204020204" pitchFamily="34" charset="-122"/>
                <a:ea typeface="Microsoft YaHei" panose="020B0503020204020204" pitchFamily="34" charset="-122"/>
                <a:cs typeface="Times New Roman" panose="02020603050405020304" pitchFamily="18" charset="0"/>
              </a:rPr>
              <a:t>期貨市場開放資料進行</a:t>
            </a:r>
            <a:r>
              <a:rPr lang="zh-TW" altLang="en-US" b="1" dirty="0" smtClean="0">
                <a:latin typeface="Microsoft YaHei" panose="020B0503020204020204" pitchFamily="34" charset="-122"/>
                <a:ea typeface="Microsoft YaHei" panose="020B0503020204020204" pitchFamily="34" charset="-122"/>
                <a:cs typeface="Times New Roman" panose="02020603050405020304" pitchFamily="18" charset="0"/>
              </a:rPr>
              <a:t>研究即</a:t>
            </a:r>
            <a:r>
              <a:rPr lang="zh-TW" altLang="en-US" b="1" dirty="0">
                <a:latin typeface="Microsoft YaHei" panose="020B0503020204020204" pitchFamily="34" charset="-122"/>
                <a:ea typeface="Microsoft YaHei" panose="020B0503020204020204" pitchFamily="34" charset="-122"/>
                <a:cs typeface="Times New Roman" panose="02020603050405020304" pitchFamily="18" charset="0"/>
              </a:rPr>
              <a:t>達</a:t>
            </a:r>
            <a:r>
              <a:rPr lang="en-US" altLang="zh-TW" sz="2400" b="1" dirty="0">
                <a:solidFill>
                  <a:srgbClr val="FA0E79"/>
                </a:solidFill>
                <a:latin typeface="Microsoft YaHei" panose="020B0503020204020204" pitchFamily="34" charset="-122"/>
                <a:ea typeface="Microsoft YaHei" panose="020B0503020204020204" pitchFamily="34" charset="-122"/>
                <a:cs typeface="Times New Roman" panose="02020603050405020304" pitchFamily="18" charset="0"/>
              </a:rPr>
              <a:t>77</a:t>
            </a:r>
            <a:r>
              <a:rPr lang="zh-TW" altLang="en-US" b="1" dirty="0" smtClean="0">
                <a:latin typeface="Microsoft YaHei" panose="020B0503020204020204" pitchFamily="34" charset="-122"/>
                <a:ea typeface="Microsoft YaHei" panose="020B0503020204020204" pitchFamily="34" charset="-122"/>
                <a:cs typeface="Times New Roman" panose="02020603050405020304" pitchFamily="18" charset="0"/>
              </a:rPr>
              <a:t>篇</a:t>
            </a:r>
            <a:endParaRPr lang="en-US" altLang="zh-TW" b="1" dirty="0">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38" name="矩形 37"/>
          <p:cNvSpPr/>
          <p:nvPr/>
        </p:nvSpPr>
        <p:spPr>
          <a:xfrm>
            <a:off x="449060" y="975736"/>
            <a:ext cx="3034868" cy="63188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矩形 38"/>
          <p:cNvSpPr/>
          <p:nvPr/>
        </p:nvSpPr>
        <p:spPr>
          <a:xfrm>
            <a:off x="544427" y="1031253"/>
            <a:ext cx="2844133" cy="461665"/>
          </a:xfrm>
          <a:prstGeom prst="rect">
            <a:avLst/>
          </a:prstGeom>
          <a:noFill/>
        </p:spPr>
        <p:txBody>
          <a:bodyPr wrap="square" anchor="ctr">
            <a:spAutoFit/>
          </a:bodyPr>
          <a:lstStyle/>
          <a:p>
            <a:pPr algn="ctr" defTabSz="609585"/>
            <a:r>
              <a:rPr lang="zh-TW" altLang="en-US" sz="2400" b="1" dirty="0" smtClean="0">
                <a:solidFill>
                  <a:srgbClr val="35547F"/>
                </a:solidFill>
                <a:latin typeface="Microsoft YaHei" panose="020B0503020204020204" pitchFamily="34" charset="-122"/>
                <a:ea typeface="Microsoft YaHei" panose="020B0503020204020204" pitchFamily="34" charset="-122"/>
                <a:cs typeface="+mn-ea"/>
                <a:sym typeface="+mn-lt"/>
              </a:rPr>
              <a:t>質化效益</a:t>
            </a:r>
            <a:r>
              <a:rPr lang="en-US" altLang="zh-TW" sz="2400" b="1" dirty="0" smtClean="0">
                <a:solidFill>
                  <a:srgbClr val="35547F"/>
                </a:solidFill>
                <a:latin typeface="Microsoft YaHei" panose="020B0503020204020204" pitchFamily="34" charset="-122"/>
                <a:ea typeface="Microsoft YaHei" panose="020B0503020204020204" pitchFamily="34" charset="-122"/>
                <a:cs typeface="+mn-ea"/>
                <a:sym typeface="+mn-lt"/>
              </a:rPr>
              <a:t>-</a:t>
            </a:r>
            <a:r>
              <a:rPr lang="zh-TW" altLang="en-US" sz="2400" b="1" dirty="0" smtClean="0">
                <a:solidFill>
                  <a:srgbClr val="35547F"/>
                </a:solidFill>
                <a:latin typeface="Microsoft YaHei" panose="020B0503020204020204" pitchFamily="34" charset="-122"/>
                <a:ea typeface="Microsoft YaHei" panose="020B0503020204020204" pitchFamily="34" charset="-122"/>
                <a:cs typeface="+mn-ea"/>
                <a:sym typeface="+mn-lt"/>
              </a:rPr>
              <a:t>公開資料</a:t>
            </a:r>
            <a:endParaRPr lang="zh-CN" altLang="en-US" sz="2400" b="1" dirty="0">
              <a:solidFill>
                <a:srgbClr val="35547F"/>
              </a:solidFill>
              <a:latin typeface="Microsoft YaHei" panose="020B0503020204020204" pitchFamily="34" charset="-122"/>
              <a:ea typeface="Microsoft YaHei" panose="020B0503020204020204" pitchFamily="34" charset="-122"/>
              <a:cs typeface="+mn-ea"/>
              <a:sym typeface="+mn-lt"/>
            </a:endParaRPr>
          </a:p>
        </p:txBody>
      </p:sp>
      <p:graphicFrame>
        <p:nvGraphicFramePr>
          <p:cNvPr id="6" name="資料庫圖表 5"/>
          <p:cNvGraphicFramePr/>
          <p:nvPr>
            <p:extLst>
              <p:ext uri="{D42A27DB-BD31-4B8C-83A1-F6EECF244321}">
                <p14:modId xmlns:p14="http://schemas.microsoft.com/office/powerpoint/2010/main" val="2986566884"/>
              </p:ext>
            </p:extLst>
          </p:nvPr>
        </p:nvGraphicFramePr>
        <p:xfrm>
          <a:off x="1798915" y="3506990"/>
          <a:ext cx="7180830" cy="2849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6" name="群組 15"/>
          <p:cNvGrpSpPr/>
          <p:nvPr/>
        </p:nvGrpSpPr>
        <p:grpSpPr>
          <a:xfrm>
            <a:off x="449060" y="2298965"/>
            <a:ext cx="839533" cy="839533"/>
            <a:chOff x="510618" y="2126277"/>
            <a:chExt cx="839533" cy="839533"/>
          </a:xfrm>
        </p:grpSpPr>
        <p:sp>
          <p:nvSpPr>
            <p:cNvPr id="17" name="橢圓 16"/>
            <p:cNvSpPr/>
            <p:nvPr/>
          </p:nvSpPr>
          <p:spPr>
            <a:xfrm>
              <a:off x="510618" y="2126277"/>
              <a:ext cx="839533" cy="83953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8" name="群組 17"/>
            <p:cNvGrpSpPr/>
            <p:nvPr/>
          </p:nvGrpSpPr>
          <p:grpSpPr>
            <a:xfrm rot="1354233">
              <a:off x="739214" y="2235804"/>
              <a:ext cx="382339" cy="648379"/>
              <a:chOff x="6449802" y="2611403"/>
              <a:chExt cx="604853" cy="1025723"/>
            </a:xfrm>
          </p:grpSpPr>
          <p:sp>
            <p:nvSpPr>
              <p:cNvPr id="20" name="橢圓 19"/>
              <p:cNvSpPr/>
              <p:nvPr/>
            </p:nvSpPr>
            <p:spPr>
              <a:xfrm>
                <a:off x="6449802" y="2611403"/>
                <a:ext cx="604853" cy="6048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6714699" y="3159456"/>
                <a:ext cx="75062" cy="136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圓角矩形 21"/>
              <p:cNvSpPr/>
              <p:nvPr/>
            </p:nvSpPr>
            <p:spPr>
              <a:xfrm>
                <a:off x="6680579" y="3261813"/>
                <a:ext cx="143301" cy="3753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橢圓 23"/>
              <p:cNvSpPr/>
              <p:nvPr/>
            </p:nvSpPr>
            <p:spPr>
              <a:xfrm>
                <a:off x="6845420" y="2787132"/>
                <a:ext cx="95534" cy="9553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9" name="甜甜圈 18"/>
            <p:cNvSpPr/>
            <p:nvPr/>
          </p:nvSpPr>
          <p:spPr>
            <a:xfrm>
              <a:off x="812218" y="2268452"/>
              <a:ext cx="337417" cy="337417"/>
            </a:xfrm>
            <a:prstGeom prst="donut">
              <a:avLst>
                <a:gd name="adj" fmla="val 6101"/>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spTree>
    <p:extLst>
      <p:ext uri="{BB962C8B-B14F-4D97-AF65-F5344CB8AC3E}">
        <p14:creationId xmlns:p14="http://schemas.microsoft.com/office/powerpoint/2010/main" val="39634148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2EE84BA6-F378-5446-AFA2-9969464A2703}"/>
              </a:ext>
            </a:extLst>
          </p:cNvPr>
          <p:cNvSpPr>
            <a:spLocks noGrp="1"/>
          </p:cNvSpPr>
          <p:nvPr>
            <p:ph type="sldNum" sz="quarter" idx="12"/>
          </p:nvPr>
        </p:nvSpPr>
        <p:spPr/>
        <p:txBody>
          <a:bodyPr/>
          <a:lstStyle/>
          <a:p>
            <a:fld id="{276ECD13-4733-4945-BAA2-1E89664E48BA}" type="slidenum">
              <a:rPr lang="zh-TW" altLang="en-US" smtClean="0"/>
              <a:t>27</a:t>
            </a:fld>
            <a:endParaRPr lang="zh-TW" altLang="en-US"/>
          </a:p>
        </p:txBody>
      </p:sp>
      <p:sp>
        <p:nvSpPr>
          <p:cNvPr id="9" name="文字方塊 8">
            <a:extLst>
              <a:ext uri="{FF2B5EF4-FFF2-40B4-BE49-F238E27FC236}">
                <a16:creationId xmlns:a16="http://schemas.microsoft.com/office/drawing/2014/main" id="{297F7686-0DFC-4CC5-A2CA-B75D6046604C}"/>
              </a:ext>
            </a:extLst>
          </p:cNvPr>
          <p:cNvSpPr txBox="1"/>
          <p:nvPr/>
        </p:nvSpPr>
        <p:spPr>
          <a:xfrm>
            <a:off x="1290050" y="1530895"/>
            <a:ext cx="3589958" cy="553998"/>
          </a:xfrm>
          <a:prstGeom prst="rect">
            <a:avLst/>
          </a:prstGeom>
          <a:noFill/>
        </p:spPr>
        <p:txBody>
          <a:bodyPr wrap="square" rtlCol="0">
            <a:spAutoFit/>
          </a:bodyPr>
          <a:lstStyle/>
          <a:p>
            <a:r>
              <a:rPr lang="zh-TW" altLang="en-US" sz="3000" b="1" dirty="0">
                <a:solidFill>
                  <a:srgbClr val="222A35"/>
                </a:solidFill>
                <a:latin typeface="微軟正黑體" panose="020B0604030504040204" pitchFamily="34" charset="-120"/>
                <a:ea typeface="微軟正黑體" panose="020B0604030504040204" pitchFamily="34" charset="-120"/>
              </a:rPr>
              <a:t>應用或服務說明</a:t>
            </a:r>
          </a:p>
        </p:txBody>
      </p:sp>
      <p:sp>
        <p:nvSpPr>
          <p:cNvPr id="22" name="Right Triangle 57">
            <a:extLst>
              <a:ext uri="{FF2B5EF4-FFF2-40B4-BE49-F238E27FC236}">
                <a16:creationId xmlns:a16="http://schemas.microsoft.com/office/drawing/2014/main" id="{A0BCC91C-3BFC-42DE-B3EE-BE32FAB910F3}"/>
              </a:ext>
            </a:extLst>
          </p:cNvPr>
          <p:cNvSpPr/>
          <p:nvPr/>
        </p:nvSpPr>
        <p:spPr>
          <a:xfrm flipV="1">
            <a:off x="8576815" y="2997640"/>
            <a:ext cx="567185" cy="859985"/>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solidFill>
                <a:schemeClr val="tx1"/>
              </a:solidFill>
              <a:latin typeface="微軟正黑體" panose="020B0604030504040204" pitchFamily="34" charset="-120"/>
              <a:ea typeface="微軟正黑體" panose="020B0604030504040204" pitchFamily="34" charset="-120"/>
            </a:endParaRPr>
          </a:p>
        </p:txBody>
      </p:sp>
      <p:sp>
        <p:nvSpPr>
          <p:cNvPr id="23" name="Rectangle 58">
            <a:extLst>
              <a:ext uri="{FF2B5EF4-FFF2-40B4-BE49-F238E27FC236}">
                <a16:creationId xmlns:a16="http://schemas.microsoft.com/office/drawing/2014/main" id="{55AAA047-7EAB-4037-B4D4-E145E0304450}"/>
              </a:ext>
            </a:extLst>
          </p:cNvPr>
          <p:cNvSpPr/>
          <p:nvPr/>
        </p:nvSpPr>
        <p:spPr>
          <a:xfrm flipV="1">
            <a:off x="0" y="2997640"/>
            <a:ext cx="8576815" cy="8599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solidFill>
                <a:schemeClr val="tx1"/>
              </a:solidFill>
              <a:latin typeface="微軟正黑體" panose="020B0604030504040204" pitchFamily="34" charset="-120"/>
              <a:ea typeface="微軟正黑體" panose="020B0604030504040204" pitchFamily="34" charset="-120"/>
            </a:endParaRPr>
          </a:p>
        </p:txBody>
      </p:sp>
      <p:sp>
        <p:nvSpPr>
          <p:cNvPr id="24" name="Rectangle 59">
            <a:extLst>
              <a:ext uri="{FF2B5EF4-FFF2-40B4-BE49-F238E27FC236}">
                <a16:creationId xmlns:a16="http://schemas.microsoft.com/office/drawing/2014/main" id="{7FA7B50E-1129-46F1-89FC-9B05802B8F17}"/>
              </a:ext>
            </a:extLst>
          </p:cNvPr>
          <p:cNvSpPr/>
          <p:nvPr/>
        </p:nvSpPr>
        <p:spPr>
          <a:xfrm rot="10800000" flipV="1">
            <a:off x="776632" y="1569206"/>
            <a:ext cx="513418" cy="46568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350" b="1" dirty="0">
                <a:latin typeface="微軟正黑體" panose="020B0604030504040204" pitchFamily="34" charset="-120"/>
                <a:ea typeface="微軟正黑體" panose="020B0604030504040204" pitchFamily="34" charset="-120"/>
              </a:rPr>
              <a:t>貳</a:t>
            </a:r>
          </a:p>
        </p:txBody>
      </p:sp>
      <p:sp>
        <p:nvSpPr>
          <p:cNvPr id="25" name="Rectangle 54">
            <a:extLst>
              <a:ext uri="{FF2B5EF4-FFF2-40B4-BE49-F238E27FC236}">
                <a16:creationId xmlns:a16="http://schemas.microsoft.com/office/drawing/2014/main" id="{F5B2486A-2ABB-4D9A-9244-70E19249A17E}"/>
              </a:ext>
            </a:extLst>
          </p:cNvPr>
          <p:cNvSpPr/>
          <p:nvPr/>
        </p:nvSpPr>
        <p:spPr>
          <a:xfrm>
            <a:off x="1656273" y="3166288"/>
            <a:ext cx="5434640" cy="632866"/>
          </a:xfrm>
          <a:prstGeom prst="rect">
            <a:avLst/>
          </a:prstGeom>
        </p:spPr>
        <p:txBody>
          <a:bodyPr wrap="square">
            <a:spAutoFit/>
          </a:bodyPr>
          <a:lstStyle/>
          <a:p>
            <a:pPr algn="ctr">
              <a:lnSpc>
                <a:spcPct val="120000"/>
              </a:lnSpc>
            </a:pPr>
            <a:r>
              <a:rPr lang="zh-TW" altLang="en-US" sz="3200" b="1" dirty="0">
                <a:latin typeface="微軟正黑體" panose="020B0604030504040204" pitchFamily="34" charset="-120"/>
                <a:ea typeface="微軟正黑體" panose="020B0604030504040204" pitchFamily="34" charset="-120"/>
                <a:cs typeface="Calibri"/>
              </a:rPr>
              <a:t>五</a:t>
            </a:r>
            <a:r>
              <a:rPr lang="zh-TW" altLang="en-US" sz="3200" b="1" dirty="0" smtClean="0">
                <a:latin typeface="新細明體" panose="02020500000000000000" pitchFamily="18" charset="-120"/>
                <a:ea typeface="新細明體" panose="02020500000000000000" pitchFamily="18" charset="-120"/>
                <a:cs typeface="Calibri"/>
              </a:rPr>
              <a:t>、</a:t>
            </a:r>
            <a:r>
              <a:rPr lang="zh-TW" altLang="en-US" sz="3200" b="1" dirty="0" smtClean="0">
                <a:latin typeface="微軟正黑體" panose="020B0604030504040204" pitchFamily="34" charset="-120"/>
                <a:ea typeface="微軟正黑體" panose="020B0604030504040204" pitchFamily="34" charset="-120"/>
                <a:cs typeface="Calibri"/>
              </a:rPr>
              <a:t>未來</a:t>
            </a:r>
            <a:r>
              <a:rPr lang="zh-TW" altLang="en-US" sz="3200" b="1" dirty="0">
                <a:latin typeface="微軟正黑體" panose="020B0604030504040204" pitchFamily="34" charset="-120"/>
                <a:ea typeface="微軟正黑體" panose="020B0604030504040204" pitchFamily="34" charset="-120"/>
                <a:cs typeface="Calibri"/>
              </a:rPr>
              <a:t>潛力</a:t>
            </a:r>
            <a:endParaRPr lang="en-US" altLang="zh-TW" sz="3200" b="1" dirty="0">
              <a:latin typeface="微軟正黑體" panose="020B0604030504040204" pitchFamily="34" charset="-120"/>
              <a:ea typeface="微軟正黑體" panose="020B0604030504040204" pitchFamily="34" charset="-120"/>
              <a:cs typeface="Calibri"/>
            </a:endParaRPr>
          </a:p>
        </p:txBody>
      </p:sp>
      <p:sp>
        <p:nvSpPr>
          <p:cNvPr id="42" name="矩形 41">
            <a:extLst>
              <a:ext uri="{FF2B5EF4-FFF2-40B4-BE49-F238E27FC236}">
                <a16:creationId xmlns:a16="http://schemas.microsoft.com/office/drawing/2014/main" id="{28ADB665-CA3E-4FEA-9376-63F12D02A329}"/>
              </a:ext>
            </a:extLst>
          </p:cNvPr>
          <p:cNvSpPr/>
          <p:nvPr/>
        </p:nvSpPr>
        <p:spPr>
          <a:xfrm>
            <a:off x="0" y="857251"/>
            <a:ext cx="336715" cy="51434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Tree>
    <p:extLst>
      <p:ext uri="{BB962C8B-B14F-4D97-AF65-F5344CB8AC3E}">
        <p14:creationId xmlns:p14="http://schemas.microsoft.com/office/powerpoint/2010/main" val="3625554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矩形 92"/>
          <p:cNvSpPr/>
          <p:nvPr/>
        </p:nvSpPr>
        <p:spPr>
          <a:xfrm>
            <a:off x="0" y="956824"/>
            <a:ext cx="9144000" cy="5399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C6D7D500-6B01-43A5-AFFF-86FCB3F4F958}"/>
              </a:ext>
            </a:extLst>
          </p:cNvPr>
          <p:cNvSpPr>
            <a:spLocks noGrp="1"/>
          </p:cNvSpPr>
          <p:nvPr>
            <p:ph type="title"/>
          </p:nvPr>
        </p:nvSpPr>
        <p:spPr>
          <a:xfrm>
            <a:off x="628649" y="77002"/>
            <a:ext cx="8247931" cy="741145"/>
          </a:xfrm>
        </p:spPr>
        <p:txBody>
          <a:bodyPr>
            <a:normAutofit fontScale="90000"/>
          </a:bodyPr>
          <a:lstStyle/>
          <a:p>
            <a:pPr>
              <a:lnSpc>
                <a:spcPct val="150000"/>
              </a:lnSpc>
            </a:pPr>
            <a:r>
              <a:rPr lang="zh-TW" altLang="en-US" dirty="0"/>
              <a:t>五、未來潛力</a:t>
            </a:r>
          </a:p>
        </p:txBody>
      </p:sp>
      <p:sp>
        <p:nvSpPr>
          <p:cNvPr id="4" name="投影片編號版面配置區 3">
            <a:extLst>
              <a:ext uri="{FF2B5EF4-FFF2-40B4-BE49-F238E27FC236}">
                <a16:creationId xmlns:a16="http://schemas.microsoft.com/office/drawing/2014/main" id="{898D3700-9F1D-4A58-A6E0-9003ABB11EA8}"/>
              </a:ext>
            </a:extLst>
          </p:cNvPr>
          <p:cNvSpPr>
            <a:spLocks noGrp="1"/>
          </p:cNvSpPr>
          <p:nvPr>
            <p:ph type="sldNum" sz="quarter" idx="12"/>
          </p:nvPr>
        </p:nvSpPr>
        <p:spPr/>
        <p:txBody>
          <a:bodyPr/>
          <a:lstStyle/>
          <a:p>
            <a:fld id="{5441CF7D-AAC9-44DB-8537-A180797F7800}" type="slidenum">
              <a:rPr lang="zh-TW" altLang="en-US" smtClean="0"/>
              <a:pPr/>
              <a:t>28</a:t>
            </a:fld>
            <a:endParaRPr lang="zh-TW" altLang="en-US" dirty="0"/>
          </a:p>
        </p:txBody>
      </p:sp>
      <p:sp>
        <p:nvSpPr>
          <p:cNvPr id="73" name="矩形 72"/>
          <p:cNvSpPr/>
          <p:nvPr/>
        </p:nvSpPr>
        <p:spPr>
          <a:xfrm>
            <a:off x="542385" y="1020186"/>
            <a:ext cx="6237977" cy="833562"/>
          </a:xfrm>
          <a:prstGeom prst="rect">
            <a:avLst/>
          </a:prstGeom>
        </p:spPr>
        <p:txBody>
          <a:bodyPr wrap="square">
            <a:spAutoFit/>
          </a:bodyPr>
          <a:lstStyle/>
          <a:p>
            <a:r>
              <a:rPr lang="zh-TW" altLang="en-US" sz="2400" b="1" dirty="0">
                <a:solidFill>
                  <a:srgbClr val="C00000"/>
                </a:solidFill>
                <a:latin typeface="微軟正黑體" panose="020B0604030504040204" pitchFamily="34" charset="-120"/>
                <a:ea typeface="微軟正黑體" panose="020B0604030504040204" pitchFamily="34" charset="-120"/>
                <a:cs typeface="Mangal" panose="02040503050203030202" pitchFamily="18" charset="0"/>
              </a:rPr>
              <a:t>混搭其他資料的可能性</a:t>
            </a:r>
            <a:r>
              <a:rPr lang="en-US" altLang="zh-TW" sz="2400" b="1" dirty="0">
                <a:solidFill>
                  <a:srgbClr val="C00000"/>
                </a:solidFill>
                <a:latin typeface="微軟正黑體" panose="020B0604030504040204" pitchFamily="34" charset="-120"/>
                <a:ea typeface="微軟正黑體" panose="020B0604030504040204" pitchFamily="34" charset="-120"/>
                <a:cs typeface="Mangal" panose="02040503050203030202" pitchFamily="18" charset="0"/>
              </a:rPr>
              <a:t>-</a:t>
            </a:r>
            <a:r>
              <a:rPr lang="zh-TW" altLang="en-US" sz="2400" b="1" u="sng" dirty="0">
                <a:solidFill>
                  <a:srgbClr val="C00000"/>
                </a:solidFill>
                <a:latin typeface="微軟正黑體" panose="020B0604030504040204" pitchFamily="34" charset="-120"/>
                <a:ea typeface="微軟正黑體" panose="020B0604030504040204" pitchFamily="34" charset="-120"/>
                <a:cs typeface="Mangal" panose="02040503050203030202" pitchFamily="18" charset="0"/>
              </a:rPr>
              <a:t>商業應用</a:t>
            </a:r>
            <a:endParaRPr lang="en-US" altLang="zh-TW" sz="2400" b="1" u="sng" dirty="0">
              <a:solidFill>
                <a:srgbClr val="C00000"/>
              </a:solidFill>
              <a:latin typeface="微軟正黑體" panose="020B0604030504040204" pitchFamily="34" charset="-120"/>
              <a:ea typeface="微軟正黑體" panose="020B0604030504040204" pitchFamily="34" charset="-120"/>
              <a:cs typeface="Mangal" panose="02040503050203030202" pitchFamily="18" charset="0"/>
            </a:endParaRPr>
          </a:p>
          <a:p>
            <a:endParaRPr lang="zh-TW" altLang="zh-TW" sz="2400" b="1" dirty="0">
              <a:solidFill>
                <a:srgbClr val="C00000"/>
              </a:solidFill>
              <a:latin typeface="微軟正黑體" panose="020B0604030504040204" pitchFamily="34" charset="-120"/>
              <a:ea typeface="微軟正黑體" panose="020B0604030504040204" pitchFamily="34" charset="-120"/>
              <a:cs typeface="Mangal" panose="02040503050203030202" pitchFamily="18" charset="0"/>
            </a:endParaRPr>
          </a:p>
        </p:txBody>
      </p:sp>
      <p:sp>
        <p:nvSpPr>
          <p:cNvPr id="11" name="矩形 10"/>
          <p:cNvSpPr/>
          <p:nvPr/>
        </p:nvSpPr>
        <p:spPr>
          <a:xfrm>
            <a:off x="542385" y="1648345"/>
            <a:ext cx="7238642" cy="4388381"/>
          </a:xfrm>
          <a:prstGeom prst="rect">
            <a:avLst/>
          </a:prstGeom>
        </p:spPr>
        <p:txBody>
          <a:bodyPr wrap="square">
            <a:spAutoFit/>
          </a:bodyPr>
          <a:lstStyle/>
          <a:p>
            <a:pPr>
              <a:lnSpc>
                <a:spcPts val="2300"/>
              </a:lnSpc>
            </a:pP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期貨</a:t>
            </a:r>
            <a:r>
              <a:rPr lang="zh-TW" altLang="en-US" b="1" dirty="0">
                <a:latin typeface="微軟正黑體" panose="020B0604030504040204" pitchFamily="34" charset="-120"/>
                <a:ea typeface="微軟正黑體" panose="020B0604030504040204" pitchFamily="34" charset="-120"/>
                <a:cs typeface="Mangal" panose="02040503050203030202" pitchFamily="18" charset="0"/>
              </a:rPr>
              <a:t>業者或理財網站</a:t>
            </a: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可與</a:t>
            </a:r>
            <a:r>
              <a:rPr lang="zh-TW" altLang="en-US" b="1" dirty="0">
                <a:latin typeface="微軟正黑體" panose="020B0604030504040204" pitchFamily="34" charset="-120"/>
                <a:ea typeface="微軟正黑體" panose="020B0604030504040204" pitchFamily="34" charset="-120"/>
                <a:cs typeface="Mangal" panose="02040503050203030202" pitchFamily="18" charset="0"/>
              </a:rPr>
              <a:t>金融科技創新業者</a:t>
            </a: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及</a:t>
            </a:r>
            <a:r>
              <a:rPr lang="zh-TW" altLang="en-US" b="1" dirty="0">
                <a:latin typeface="微軟正黑體" panose="020B0604030504040204" pitchFamily="34" charset="-120"/>
                <a:ea typeface="微軟正黑體" panose="020B0604030504040204" pitchFamily="34" charset="-120"/>
                <a:cs typeface="Mangal" panose="02040503050203030202" pitchFamily="18" charset="0"/>
              </a:rPr>
              <a:t>傳統</a:t>
            </a: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金融</a:t>
            </a:r>
            <a:r>
              <a:rPr lang="zh-TW" altLang="en-US" b="1" dirty="0">
                <a:latin typeface="微軟正黑體" panose="020B0604030504040204" pitchFamily="34" charset="-120"/>
                <a:ea typeface="微軟正黑體" panose="020B0604030504040204" pitchFamily="34" charset="-120"/>
                <a:cs typeface="Mangal" panose="02040503050203030202" pitchFamily="18" charset="0"/>
              </a:rPr>
              <a:t>業者合作</a:t>
            </a: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，結合</a:t>
            </a:r>
            <a:r>
              <a:rPr lang="zh-TW" altLang="en-US" b="1" dirty="0" smtClean="0">
                <a:latin typeface="PMingLiU" panose="02020500000000000000" pitchFamily="18" charset="-120"/>
                <a:ea typeface="PMingLiU" panose="02020500000000000000" pitchFamily="18" charset="-120"/>
                <a:cs typeface="Mangal" panose="02040503050203030202" pitchFamily="18" charset="0"/>
              </a:rPr>
              <a:t>「</a:t>
            </a:r>
            <a:r>
              <a:rPr lang="zh-TW" altLang="en-US" b="1" dirty="0">
                <a:latin typeface="微軟正黑體" panose="020B0604030504040204" pitchFamily="34" charset="-120"/>
                <a:ea typeface="微軟正黑體" panose="020B0604030504040204" pitchFamily="34" charset="-120"/>
                <a:cs typeface="Mangal" panose="02040503050203030202" pitchFamily="18" charset="0"/>
              </a:rPr>
              <a:t>期貨市場資訊</a:t>
            </a:r>
            <a:r>
              <a:rPr lang="zh-TW" altLang="en-US" b="1" dirty="0" smtClean="0">
                <a:latin typeface="標楷體" panose="03000509000000000000" pitchFamily="65" charset="-120"/>
                <a:ea typeface="標楷體" panose="03000509000000000000" pitchFamily="65" charset="-120"/>
                <a:cs typeface="Mangal" panose="02040503050203030202" pitchFamily="18" charset="0"/>
              </a:rPr>
              <a:t>」</a:t>
            </a:r>
            <a:r>
              <a:rPr lang="zh-TW" altLang="en-US" b="1" dirty="0" smtClean="0">
                <a:latin typeface="新細明體" panose="02020500000000000000" pitchFamily="18" charset="-120"/>
                <a:ea typeface="新細明體" panose="02020500000000000000" pitchFamily="18" charset="-120"/>
                <a:cs typeface="Mangal" panose="02040503050203030202" pitchFamily="18" charset="0"/>
              </a:rPr>
              <a:t>、</a:t>
            </a:r>
            <a:r>
              <a:rPr lang="zh-TW" altLang="en-US" b="1" dirty="0" smtClean="0">
                <a:latin typeface="PMingLiU" panose="02020500000000000000" pitchFamily="18" charset="-120"/>
                <a:ea typeface="PMingLiU" panose="02020500000000000000" pitchFamily="18" charset="-120"/>
                <a:cs typeface="Mangal" panose="02040503050203030202" pitchFamily="18" charset="0"/>
              </a:rPr>
              <a:t>「</a:t>
            </a:r>
            <a:r>
              <a:rPr lang="zh-TW" altLang="en-US" b="1" dirty="0">
                <a:latin typeface="微軟正黑體" panose="020B0604030504040204" pitchFamily="34" charset="-120"/>
                <a:ea typeface="微軟正黑體" panose="020B0604030504040204" pitchFamily="34" charset="-120"/>
                <a:cs typeface="Mangal" panose="02040503050203030202" pitchFamily="18" charset="0"/>
              </a:rPr>
              <a:t>客戶個人資料</a:t>
            </a:r>
            <a:r>
              <a:rPr lang="zh-TW" altLang="en-US" b="1" dirty="0" smtClean="0">
                <a:latin typeface="標楷體" panose="03000509000000000000" pitchFamily="65" charset="-120"/>
                <a:ea typeface="標楷體" panose="03000509000000000000" pitchFamily="65" charset="-120"/>
                <a:cs typeface="Mangal" panose="02040503050203030202" pitchFamily="18" charset="0"/>
              </a:rPr>
              <a:t>」</a:t>
            </a: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及</a:t>
            </a:r>
            <a:r>
              <a:rPr lang="zh-TW" altLang="en-US" b="1" dirty="0">
                <a:latin typeface="PMingLiU" panose="02020500000000000000" pitchFamily="18" charset="-120"/>
                <a:ea typeface="PMingLiU" panose="02020500000000000000" pitchFamily="18" charset="-120"/>
                <a:cs typeface="Mangal" panose="02040503050203030202" pitchFamily="18" charset="0"/>
              </a:rPr>
              <a:t>「</a:t>
            </a: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其他外部資訊</a:t>
            </a:r>
            <a:r>
              <a:rPr lang="zh-TW" altLang="en-US" b="1" dirty="0" smtClean="0">
                <a:latin typeface="標楷體" panose="03000509000000000000" pitchFamily="65" charset="-120"/>
                <a:ea typeface="標楷體" panose="03000509000000000000" pitchFamily="65" charset="-120"/>
                <a:cs typeface="Mangal" panose="02040503050203030202" pitchFamily="18" charset="0"/>
              </a:rPr>
              <a:t>」</a:t>
            </a: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，運用</a:t>
            </a:r>
            <a:r>
              <a:rPr lang="en-US" altLang="zh-TW" b="1" dirty="0" smtClean="0">
                <a:latin typeface="微軟正黑體" panose="020B0604030504040204" pitchFamily="34" charset="-120"/>
                <a:ea typeface="微軟正黑體" panose="020B0604030504040204" pitchFamily="34" charset="-120"/>
                <a:cs typeface="Mangal" panose="02040503050203030202" pitchFamily="18" charset="0"/>
              </a:rPr>
              <a:t>AI</a:t>
            </a:r>
            <a:r>
              <a:rPr lang="zh-TW" altLang="en-US" b="1" dirty="0">
                <a:latin typeface="微軟正黑體" panose="020B0604030504040204" pitchFamily="34" charset="-120"/>
                <a:ea typeface="微軟正黑體" panose="020B0604030504040204" pitchFamily="34" charset="-120"/>
                <a:cs typeface="Mangal" panose="02040503050203030202" pitchFamily="18" charset="0"/>
              </a:rPr>
              <a:t>智能</a:t>
            </a: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發展</a:t>
            </a:r>
            <a:r>
              <a:rPr lang="zh-TW" altLang="en-US" b="1" dirty="0">
                <a:latin typeface="微軟正黑體" panose="020B0604030504040204" pitchFamily="34" charset="-120"/>
                <a:ea typeface="微軟正黑體" panose="020B0604030504040204" pitchFamily="34" charset="-120"/>
                <a:cs typeface="Mangal" panose="02040503050203030202" pitchFamily="18" charset="0"/>
              </a:rPr>
              <a:t>創新服務</a:t>
            </a: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方式。</a:t>
            </a:r>
            <a:endParaRPr lang="en-US" altLang="zh-TW" b="1" dirty="0" smtClean="0">
              <a:latin typeface="微軟正黑體" panose="020B0604030504040204" pitchFamily="34" charset="-120"/>
              <a:ea typeface="微軟正黑體" panose="020B0604030504040204" pitchFamily="34" charset="-120"/>
              <a:cs typeface="Mangal" panose="02040503050203030202" pitchFamily="18" charset="0"/>
            </a:endParaRPr>
          </a:p>
          <a:p>
            <a:pPr>
              <a:lnSpc>
                <a:spcPts val="2300"/>
              </a:lnSpc>
              <a:spcBef>
                <a:spcPts val="600"/>
              </a:spcBef>
            </a:pPr>
            <a:r>
              <a:rPr lang="zh-TW" altLang="en-US" b="1" dirty="0" smtClean="0">
                <a:solidFill>
                  <a:srgbClr val="C00000"/>
                </a:solidFill>
                <a:latin typeface="微軟正黑體" panose="020B0604030504040204" pitchFamily="34" charset="-120"/>
                <a:ea typeface="微軟正黑體" panose="020B0604030504040204" pitchFamily="34" charset="-120"/>
                <a:cs typeface="Mangal" panose="02040503050203030202" pitchFamily="18" charset="0"/>
              </a:rPr>
              <a:t>例如打造</a:t>
            </a:r>
            <a:r>
              <a:rPr lang="zh-TW" altLang="en-US" b="1" dirty="0" smtClean="0">
                <a:solidFill>
                  <a:srgbClr val="C00000"/>
                </a:solidFill>
                <a:latin typeface="PMingLiU" panose="02020500000000000000" pitchFamily="18" charset="-120"/>
                <a:ea typeface="PMingLiU" panose="02020500000000000000" pitchFamily="18" charset="-120"/>
                <a:cs typeface="Mangal" panose="02040503050203030202" pitchFamily="18" charset="0"/>
              </a:rPr>
              <a:t>「</a:t>
            </a:r>
            <a:r>
              <a:rPr lang="zh-TW" altLang="en-US" sz="2000" b="1" dirty="0" smtClean="0">
                <a:solidFill>
                  <a:srgbClr val="C00000"/>
                </a:solidFill>
                <a:latin typeface="微軟正黑體" panose="020B0604030504040204" pitchFamily="34" charset="-120"/>
                <a:ea typeface="微軟正黑體" panose="020B0604030504040204" pitchFamily="34" charset="-120"/>
                <a:cs typeface="Mangal" panose="02040503050203030202" pitchFamily="18" charset="0"/>
              </a:rPr>
              <a:t>期貨理財機器人</a:t>
            </a:r>
            <a:r>
              <a:rPr lang="zh-TW" altLang="en-US" b="1" dirty="0">
                <a:solidFill>
                  <a:srgbClr val="C00000"/>
                </a:solidFill>
                <a:latin typeface="標楷體" panose="03000509000000000000" pitchFamily="65" charset="-120"/>
                <a:ea typeface="標楷體" panose="03000509000000000000" pitchFamily="65" charset="-120"/>
                <a:cs typeface="Mangal" panose="02040503050203030202" pitchFamily="18" charset="0"/>
              </a:rPr>
              <a:t>」</a:t>
            </a:r>
            <a:r>
              <a:rPr lang="zh-TW" altLang="en-US" b="1" dirty="0" smtClean="0">
                <a:solidFill>
                  <a:srgbClr val="C00000"/>
                </a:solidFill>
                <a:latin typeface="微軟正黑體" panose="020B0604030504040204" pitchFamily="34" charset="-120"/>
                <a:ea typeface="微軟正黑體" panose="020B0604030504040204" pitchFamily="34" charset="-120"/>
                <a:cs typeface="Mangal" panose="02040503050203030202" pitchFamily="18" charset="0"/>
              </a:rPr>
              <a:t>，結合</a:t>
            </a:r>
            <a:endParaRPr lang="en-US" altLang="zh-TW" b="1" dirty="0" smtClean="0">
              <a:solidFill>
                <a:srgbClr val="C00000"/>
              </a:solidFill>
              <a:latin typeface="微軟正黑體" panose="020B0604030504040204" pitchFamily="34" charset="-120"/>
              <a:ea typeface="微軟正黑體" panose="020B0604030504040204" pitchFamily="34" charset="-120"/>
              <a:cs typeface="Mangal" panose="02040503050203030202" pitchFamily="18" charset="0"/>
            </a:endParaRPr>
          </a:p>
          <a:p>
            <a:pPr marL="342900" indent="-342900">
              <a:lnSpc>
                <a:spcPts val="2300"/>
              </a:lnSpc>
              <a:spcBef>
                <a:spcPts val="600"/>
              </a:spcBef>
              <a:buFont typeface="+mj-lt"/>
              <a:buAutoNum type="arabicPeriod"/>
            </a:pPr>
            <a:r>
              <a:rPr lang="zh-TW" altLang="en-US" b="1" dirty="0" smtClean="0">
                <a:solidFill>
                  <a:schemeClr val="accent2">
                    <a:lumMod val="75000"/>
                  </a:schemeClr>
                </a:solidFill>
                <a:latin typeface="微軟正黑體" panose="020B0604030504040204" pitchFamily="34" charset="-120"/>
                <a:ea typeface="微軟正黑體" panose="020B0604030504040204" pitchFamily="34" charset="-120"/>
                <a:cs typeface="Mangal" panose="02040503050203030202" pitchFamily="18" charset="0"/>
              </a:rPr>
              <a:t>客戶資產</a:t>
            </a:r>
            <a:r>
              <a:rPr lang="zh-TW" altLang="en-US" b="1" dirty="0">
                <a:solidFill>
                  <a:schemeClr val="accent2">
                    <a:lumMod val="75000"/>
                  </a:schemeClr>
                </a:solidFill>
                <a:latin typeface="微軟正黑體" panose="020B0604030504040204" pitchFamily="34" charset="-120"/>
                <a:ea typeface="微軟正黑體" panose="020B0604030504040204" pitchFamily="34" charset="-120"/>
                <a:cs typeface="Mangal" panose="02040503050203030202" pitchFamily="18" charset="0"/>
              </a:rPr>
              <a:t>配置</a:t>
            </a:r>
            <a:r>
              <a:rPr lang="en-US" altLang="zh-TW" b="1" dirty="0" smtClean="0">
                <a:solidFill>
                  <a:schemeClr val="accent2">
                    <a:lumMod val="75000"/>
                  </a:schemeClr>
                </a:solidFill>
                <a:latin typeface="微軟正黑體" panose="020B0604030504040204" pitchFamily="34" charset="-120"/>
                <a:ea typeface="微軟正黑體" panose="020B0604030504040204" pitchFamily="34" charset="-120"/>
                <a:cs typeface="Mangal" panose="02040503050203030202" pitchFamily="18" charset="0"/>
              </a:rPr>
              <a:t>(</a:t>
            </a:r>
            <a:r>
              <a:rPr lang="zh-TW" altLang="en-US" b="1" dirty="0" smtClean="0">
                <a:solidFill>
                  <a:schemeClr val="accent2">
                    <a:lumMod val="75000"/>
                  </a:schemeClr>
                </a:solidFill>
                <a:latin typeface="微軟正黑體" panose="020B0604030504040204" pitchFamily="34" charset="-120"/>
                <a:ea typeface="微軟正黑體" panose="020B0604030504040204" pitchFamily="34" charset="-120"/>
                <a:cs typeface="Mangal" panose="02040503050203030202" pitchFamily="18" charset="0"/>
              </a:rPr>
              <a:t>證券</a:t>
            </a:r>
            <a:r>
              <a:rPr lang="zh-TW" altLang="en-US" b="1" dirty="0">
                <a:solidFill>
                  <a:schemeClr val="accent2">
                    <a:lumMod val="75000"/>
                  </a:schemeClr>
                </a:solidFill>
                <a:latin typeface="微軟正黑體" panose="020B0604030504040204" pitchFamily="34" charset="-120"/>
                <a:ea typeface="微軟正黑體" panose="020B0604030504040204" pitchFamily="34" charset="-120"/>
                <a:cs typeface="Mangal" panose="02040503050203030202" pitchFamily="18" charset="0"/>
              </a:rPr>
              <a:t>、存款、保險、基金等</a:t>
            </a:r>
            <a:r>
              <a:rPr lang="en-US" altLang="zh-TW" b="1" dirty="0" smtClean="0">
                <a:solidFill>
                  <a:schemeClr val="accent2">
                    <a:lumMod val="75000"/>
                  </a:schemeClr>
                </a:solidFill>
                <a:latin typeface="微軟正黑體" panose="020B0604030504040204" pitchFamily="34" charset="-120"/>
                <a:ea typeface="微軟正黑體" panose="020B0604030504040204" pitchFamily="34" charset="-120"/>
                <a:cs typeface="Mangal" panose="02040503050203030202" pitchFamily="18" charset="0"/>
              </a:rPr>
              <a:t>)</a:t>
            </a:r>
          </a:p>
          <a:p>
            <a:pPr marL="342900" indent="-342900">
              <a:lnSpc>
                <a:spcPts val="2300"/>
              </a:lnSpc>
              <a:buFont typeface="+mj-lt"/>
              <a:buAutoNum type="arabicPeriod"/>
            </a:pPr>
            <a:r>
              <a:rPr lang="zh-TW" altLang="en-US" b="1" dirty="0" smtClean="0">
                <a:solidFill>
                  <a:schemeClr val="accent2">
                    <a:lumMod val="75000"/>
                  </a:schemeClr>
                </a:solidFill>
                <a:latin typeface="微軟正黑體" panose="020B0604030504040204" pitchFamily="34" charset="-120"/>
                <a:ea typeface="微軟正黑體" panose="020B0604030504040204" pitchFamily="34" charset="-120"/>
                <a:cs typeface="Mangal" panose="02040503050203030202" pitchFamily="18" charset="0"/>
              </a:rPr>
              <a:t>客戶投資目標</a:t>
            </a:r>
            <a:r>
              <a:rPr lang="zh-TW" altLang="en-US" b="1" dirty="0" smtClean="0">
                <a:solidFill>
                  <a:schemeClr val="accent2">
                    <a:lumMod val="75000"/>
                  </a:schemeClr>
                </a:solidFill>
                <a:latin typeface="新細明體" panose="02020500000000000000" pitchFamily="18" charset="-120"/>
                <a:ea typeface="新細明體" panose="02020500000000000000" pitchFamily="18" charset="-120"/>
                <a:cs typeface="Mangal" panose="02040503050203030202" pitchFamily="18" charset="0"/>
              </a:rPr>
              <a:t>、</a:t>
            </a:r>
            <a:r>
              <a:rPr lang="zh-TW" altLang="en-US" b="1" dirty="0" smtClean="0">
                <a:solidFill>
                  <a:schemeClr val="accent2">
                    <a:lumMod val="75000"/>
                  </a:schemeClr>
                </a:solidFill>
                <a:latin typeface="微軟正黑體" panose="020B0604030504040204" pitchFamily="34" charset="-120"/>
                <a:ea typeface="微軟正黑體" panose="020B0604030504040204" pitchFamily="34" charset="-120"/>
                <a:cs typeface="Mangal" panose="02040503050203030202" pitchFamily="18" charset="0"/>
              </a:rPr>
              <a:t>過去</a:t>
            </a:r>
            <a:r>
              <a:rPr lang="zh-TW" altLang="en-US" b="1" dirty="0">
                <a:solidFill>
                  <a:schemeClr val="accent2">
                    <a:lumMod val="75000"/>
                  </a:schemeClr>
                </a:solidFill>
                <a:latin typeface="微軟正黑體" panose="020B0604030504040204" pitchFamily="34" charset="-120"/>
                <a:ea typeface="微軟正黑體" panose="020B0604030504040204" pitchFamily="34" charset="-120"/>
                <a:cs typeface="Mangal" panose="02040503050203030202" pitchFamily="18" charset="0"/>
              </a:rPr>
              <a:t>交易</a:t>
            </a:r>
            <a:r>
              <a:rPr lang="zh-TW" altLang="en-US" b="1" dirty="0" smtClean="0">
                <a:solidFill>
                  <a:schemeClr val="accent2">
                    <a:lumMod val="75000"/>
                  </a:schemeClr>
                </a:solidFill>
                <a:latin typeface="微軟正黑體" panose="020B0604030504040204" pitchFamily="34" charset="-120"/>
                <a:ea typeface="微軟正黑體" panose="020B0604030504040204" pitchFamily="34" charset="-120"/>
                <a:cs typeface="Mangal" panose="02040503050203030202" pitchFamily="18" charset="0"/>
              </a:rPr>
              <a:t>記錄</a:t>
            </a:r>
            <a:endParaRPr lang="en-US" altLang="zh-TW" b="1" dirty="0" smtClean="0">
              <a:solidFill>
                <a:schemeClr val="accent2">
                  <a:lumMod val="75000"/>
                </a:schemeClr>
              </a:solidFill>
              <a:latin typeface="微軟正黑體" panose="020B0604030504040204" pitchFamily="34" charset="-120"/>
              <a:ea typeface="微軟正黑體" panose="020B0604030504040204" pitchFamily="34" charset="-120"/>
              <a:cs typeface="Mangal" panose="02040503050203030202" pitchFamily="18" charset="0"/>
            </a:endParaRPr>
          </a:p>
          <a:p>
            <a:pPr marL="342900" indent="-342900">
              <a:lnSpc>
                <a:spcPts val="2300"/>
              </a:lnSpc>
              <a:buFont typeface="+mj-lt"/>
              <a:buAutoNum type="arabicPeriod"/>
            </a:pPr>
            <a:r>
              <a:rPr lang="zh-TW" altLang="en-US" b="1" dirty="0" smtClean="0">
                <a:solidFill>
                  <a:schemeClr val="accent2">
                    <a:lumMod val="75000"/>
                  </a:schemeClr>
                </a:solidFill>
                <a:latin typeface="微軟正黑體" panose="020B0604030504040204" pitchFamily="34" charset="-120"/>
                <a:ea typeface="微軟正黑體" panose="020B0604030504040204" pitchFamily="34" charset="-120"/>
                <a:cs typeface="Mangal" panose="02040503050203030202" pitchFamily="18" charset="0"/>
              </a:rPr>
              <a:t>期貨</a:t>
            </a:r>
            <a:r>
              <a:rPr lang="zh-TW" altLang="en-US" b="1" dirty="0">
                <a:solidFill>
                  <a:schemeClr val="accent2">
                    <a:lumMod val="75000"/>
                  </a:schemeClr>
                </a:solidFill>
                <a:latin typeface="微軟正黑體" panose="020B0604030504040204" pitchFamily="34" charset="-120"/>
                <a:ea typeface="微軟正黑體" panose="020B0604030504040204" pitchFamily="34" charset="-120"/>
                <a:cs typeface="Mangal" panose="02040503050203030202" pitchFamily="18" charset="0"/>
              </a:rPr>
              <a:t>市場重要</a:t>
            </a:r>
            <a:r>
              <a:rPr lang="zh-TW" altLang="en-US" b="1" dirty="0" smtClean="0">
                <a:solidFill>
                  <a:schemeClr val="accent2">
                    <a:lumMod val="75000"/>
                  </a:schemeClr>
                </a:solidFill>
                <a:latin typeface="微軟正黑體" panose="020B0604030504040204" pitchFamily="34" charset="-120"/>
                <a:ea typeface="微軟正黑體" panose="020B0604030504040204" pitchFamily="34" charset="-120"/>
                <a:cs typeface="Mangal" panose="02040503050203030202" pitchFamily="18" charset="0"/>
              </a:rPr>
              <a:t>資訊</a:t>
            </a:r>
            <a:endParaRPr lang="en-US" altLang="zh-TW" b="1" dirty="0" smtClean="0">
              <a:solidFill>
                <a:schemeClr val="accent2">
                  <a:lumMod val="75000"/>
                </a:schemeClr>
              </a:solidFill>
              <a:latin typeface="微軟正黑體" panose="020B0604030504040204" pitchFamily="34" charset="-120"/>
              <a:ea typeface="微軟正黑體" panose="020B0604030504040204" pitchFamily="34" charset="-120"/>
              <a:cs typeface="Mangal" panose="02040503050203030202" pitchFamily="18" charset="0"/>
            </a:endParaRPr>
          </a:p>
          <a:p>
            <a:pPr marL="342900" indent="-342900">
              <a:lnSpc>
                <a:spcPts val="2300"/>
              </a:lnSpc>
              <a:buFont typeface="+mj-lt"/>
              <a:buAutoNum type="arabicPeriod"/>
            </a:pPr>
            <a:r>
              <a:rPr lang="zh-TW" altLang="en-US" b="1" dirty="0" smtClean="0">
                <a:solidFill>
                  <a:schemeClr val="accent2">
                    <a:lumMod val="75000"/>
                  </a:schemeClr>
                </a:solidFill>
                <a:latin typeface="微軟正黑體" panose="020B0604030504040204" pitchFamily="34" charset="-120"/>
                <a:ea typeface="微軟正黑體" panose="020B0604030504040204" pitchFamily="34" charset="-120"/>
                <a:cs typeface="Mangal" panose="02040503050203030202" pitchFamily="18" charset="0"/>
              </a:rPr>
              <a:t>其他外部資訊</a:t>
            </a:r>
            <a:r>
              <a:rPr lang="en-US" altLang="zh-TW" b="1" dirty="0" smtClean="0">
                <a:solidFill>
                  <a:schemeClr val="accent2">
                    <a:lumMod val="75000"/>
                  </a:schemeClr>
                </a:solidFill>
                <a:latin typeface="微軟正黑體" panose="020B0604030504040204" pitchFamily="34" charset="-120"/>
                <a:ea typeface="微軟正黑體" panose="020B0604030504040204" pitchFamily="34" charset="-120"/>
                <a:cs typeface="Mangal" panose="02040503050203030202" pitchFamily="18" charset="0"/>
              </a:rPr>
              <a:t>(</a:t>
            </a:r>
            <a:r>
              <a:rPr lang="zh-TW" altLang="en-US" b="1" dirty="0" smtClean="0">
                <a:solidFill>
                  <a:schemeClr val="accent2">
                    <a:lumMod val="75000"/>
                  </a:schemeClr>
                </a:solidFill>
                <a:latin typeface="微軟正黑體" panose="020B0604030504040204" pitchFamily="34" charset="-120"/>
                <a:ea typeface="微軟正黑體" panose="020B0604030504040204" pitchFamily="34" charset="-120"/>
                <a:cs typeface="Mangal" panose="02040503050203030202" pitchFamily="18" charset="0"/>
              </a:rPr>
              <a:t>國內外</a:t>
            </a:r>
            <a:r>
              <a:rPr lang="zh-TW" altLang="en-US" b="1" dirty="0">
                <a:solidFill>
                  <a:schemeClr val="accent2">
                    <a:lumMod val="75000"/>
                  </a:schemeClr>
                </a:solidFill>
                <a:latin typeface="微軟正黑體" panose="020B0604030504040204" pitchFamily="34" charset="-120"/>
                <a:ea typeface="微軟正黑體" panose="020B0604030504040204" pitchFamily="34" charset="-120"/>
                <a:cs typeface="Mangal" panose="02040503050203030202" pitchFamily="18" charset="0"/>
              </a:rPr>
              <a:t>其他市場資訊、總體經濟</a:t>
            </a:r>
            <a:r>
              <a:rPr lang="zh-TW" altLang="en-US" b="1" dirty="0" smtClean="0">
                <a:solidFill>
                  <a:schemeClr val="accent2">
                    <a:lumMod val="75000"/>
                  </a:schemeClr>
                </a:solidFill>
                <a:latin typeface="微軟正黑體" panose="020B0604030504040204" pitchFamily="34" charset="-120"/>
                <a:ea typeface="微軟正黑體" panose="020B0604030504040204" pitchFamily="34" charset="-120"/>
                <a:cs typeface="Mangal" panose="02040503050203030202" pitchFamily="18" charset="0"/>
              </a:rPr>
              <a:t>指標等</a:t>
            </a:r>
            <a:r>
              <a:rPr lang="en-US" altLang="zh-TW" b="1" dirty="0" smtClean="0">
                <a:solidFill>
                  <a:schemeClr val="accent2">
                    <a:lumMod val="75000"/>
                  </a:schemeClr>
                </a:solidFill>
                <a:latin typeface="微軟正黑體" panose="020B0604030504040204" pitchFamily="34" charset="-120"/>
                <a:ea typeface="微軟正黑體" panose="020B0604030504040204" pitchFamily="34" charset="-120"/>
                <a:cs typeface="Mangal" panose="02040503050203030202" pitchFamily="18" charset="0"/>
              </a:rPr>
              <a:t>)</a:t>
            </a:r>
            <a:endParaRPr lang="en-US" altLang="zh-TW" b="1" dirty="0">
              <a:solidFill>
                <a:schemeClr val="accent2">
                  <a:lumMod val="75000"/>
                </a:schemeClr>
              </a:solidFill>
              <a:latin typeface="微軟正黑體" panose="020B0604030504040204" pitchFamily="34" charset="-120"/>
              <a:ea typeface="微軟正黑體" panose="020B0604030504040204" pitchFamily="34" charset="-120"/>
              <a:cs typeface="Mangal" panose="02040503050203030202" pitchFamily="18" charset="0"/>
            </a:endParaRPr>
          </a:p>
          <a:p>
            <a:pPr>
              <a:lnSpc>
                <a:spcPts val="2300"/>
              </a:lnSpc>
              <a:spcBef>
                <a:spcPts val="600"/>
              </a:spcBef>
            </a:pPr>
            <a:r>
              <a:rPr lang="zh-TW" altLang="en-US" b="1" dirty="0">
                <a:latin typeface="微軟正黑體" panose="020B0604030504040204" pitchFamily="34" charset="-120"/>
                <a:ea typeface="微軟正黑體" panose="020B0604030504040204" pitchFamily="34" charset="-120"/>
                <a:cs typeface="Mangal" panose="02040503050203030202" pitchFamily="18" charset="0"/>
              </a:rPr>
              <a:t>運用</a:t>
            </a:r>
            <a:r>
              <a:rPr lang="en-US" altLang="zh-TW" b="1" dirty="0">
                <a:latin typeface="微軟正黑體" panose="020B0604030504040204" pitchFamily="34" charset="-120"/>
                <a:ea typeface="微軟正黑體" panose="020B0604030504040204" pitchFamily="34" charset="-120"/>
                <a:cs typeface="Mangal" panose="02040503050203030202" pitchFamily="18" charset="0"/>
              </a:rPr>
              <a:t>AI</a:t>
            </a:r>
            <a:r>
              <a:rPr lang="zh-TW" altLang="en-US" b="1" dirty="0">
                <a:latin typeface="微軟正黑體" panose="020B0604030504040204" pitchFamily="34" charset="-120"/>
                <a:ea typeface="微軟正黑體" panose="020B0604030504040204" pitchFamily="34" charset="-120"/>
                <a:cs typeface="Mangal" panose="02040503050203030202" pitchFamily="18" charset="0"/>
              </a:rPr>
              <a:t>智能進行分析，提供</a:t>
            </a: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客戶創新</a:t>
            </a:r>
            <a:r>
              <a:rPr lang="zh-TW" altLang="en-US" b="1" dirty="0">
                <a:latin typeface="微軟正黑體" panose="020B0604030504040204" pitchFamily="34" charset="-120"/>
                <a:ea typeface="微軟正黑體" panose="020B0604030504040204" pitchFamily="34" charset="-120"/>
                <a:cs typeface="Mangal" panose="02040503050203030202" pitchFamily="18" charset="0"/>
              </a:rPr>
              <a:t>服務</a:t>
            </a:r>
            <a:endParaRPr lang="en-US" altLang="zh-TW" b="1" dirty="0">
              <a:latin typeface="微軟正黑體" panose="020B0604030504040204" pitchFamily="34" charset="-120"/>
              <a:ea typeface="微軟正黑體" panose="020B0604030504040204" pitchFamily="34" charset="-120"/>
              <a:cs typeface="Mangal" panose="02040503050203030202" pitchFamily="18" charset="0"/>
            </a:endParaRPr>
          </a:p>
          <a:p>
            <a:pPr marL="285750" indent="-285750">
              <a:lnSpc>
                <a:spcPts val="2300"/>
              </a:lnSpc>
              <a:spcBef>
                <a:spcPts val="600"/>
              </a:spcBef>
              <a:buFont typeface="Wingdings" panose="05000000000000000000" pitchFamily="2" charset="2"/>
              <a:buChar char="ü"/>
            </a:pP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在現有資產配置下，適合之</a:t>
            </a:r>
            <a:r>
              <a:rPr lang="zh-TW" altLang="en-US" b="1" dirty="0">
                <a:latin typeface="微軟正黑體" panose="020B0604030504040204" pitchFamily="34" charset="-120"/>
                <a:ea typeface="微軟正黑體" panose="020B0604030504040204" pitchFamily="34" charset="-120"/>
                <a:cs typeface="Mangal" panose="02040503050203030202" pitchFamily="18" charset="0"/>
              </a:rPr>
              <a:t>期貨商品及交易</a:t>
            </a: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策略，及最適資金規模，可符合客戶交易</a:t>
            </a:r>
            <a:r>
              <a:rPr lang="zh-TW" altLang="en-US" b="1" dirty="0">
                <a:latin typeface="微軟正黑體" panose="020B0604030504040204" pitchFamily="34" charset="-120"/>
                <a:ea typeface="微軟正黑體" panose="020B0604030504040204" pitchFamily="34" charset="-120"/>
                <a:cs typeface="Mangal" panose="02040503050203030202" pitchFamily="18" charset="0"/>
              </a:rPr>
              <a:t>偏好及風險承受</a:t>
            </a: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程度</a:t>
            </a:r>
            <a:endParaRPr lang="en-US" altLang="zh-TW" b="1" dirty="0" smtClean="0">
              <a:latin typeface="微軟正黑體" panose="020B0604030504040204" pitchFamily="34" charset="-120"/>
              <a:ea typeface="微軟正黑體" panose="020B0604030504040204" pitchFamily="34" charset="-120"/>
              <a:cs typeface="Mangal" panose="02040503050203030202" pitchFamily="18" charset="0"/>
            </a:endParaRPr>
          </a:p>
          <a:p>
            <a:pPr marL="285750" indent="-285750">
              <a:lnSpc>
                <a:spcPts val="2300"/>
              </a:lnSpc>
              <a:spcBef>
                <a:spcPts val="600"/>
              </a:spcBef>
              <a:buFont typeface="Wingdings" panose="05000000000000000000" pitchFamily="2" charset="2"/>
              <a:buChar char="ü"/>
            </a:pP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客戶</a:t>
            </a:r>
            <a:r>
              <a:rPr lang="zh-TW" altLang="en-US" b="1" dirty="0">
                <a:latin typeface="微軟正黑體" panose="020B0604030504040204" pitchFamily="34" charset="-120"/>
                <a:ea typeface="微軟正黑體" panose="020B0604030504040204" pitchFamily="34" charset="-120"/>
                <a:cs typeface="Mangal" panose="02040503050203030202" pitchFamily="18" charset="0"/>
              </a:rPr>
              <a:t>其他資產承擔風險過高時，適時推薦對應的期貨避</a:t>
            </a: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險</a:t>
            </a:r>
            <a:endParaRPr lang="en-US" altLang="zh-TW" b="1" dirty="0" smtClean="0">
              <a:latin typeface="微軟正黑體" panose="020B0604030504040204" pitchFamily="34" charset="-120"/>
              <a:ea typeface="微軟正黑體" panose="020B0604030504040204" pitchFamily="34" charset="-120"/>
              <a:cs typeface="Mangal" panose="02040503050203030202" pitchFamily="18" charset="0"/>
            </a:endParaRPr>
          </a:p>
          <a:p>
            <a:pPr marL="266700">
              <a:lnSpc>
                <a:spcPts val="2300"/>
              </a:lnSpc>
            </a:pP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策略</a:t>
            </a:r>
            <a:endParaRPr lang="en-US" altLang="zh-TW" b="1" dirty="0" smtClean="0">
              <a:solidFill>
                <a:srgbClr val="0070C0"/>
              </a:solidFill>
              <a:latin typeface="微軟正黑體" panose="020B0604030504040204" pitchFamily="34" charset="-120"/>
              <a:ea typeface="微軟正黑體" panose="020B0604030504040204" pitchFamily="34" charset="-120"/>
              <a:cs typeface="Mangal" panose="02040503050203030202" pitchFamily="18" charset="0"/>
            </a:endParaRPr>
          </a:p>
        </p:txBody>
      </p:sp>
    </p:spTree>
    <p:extLst>
      <p:ext uri="{BB962C8B-B14F-4D97-AF65-F5344CB8AC3E}">
        <p14:creationId xmlns:p14="http://schemas.microsoft.com/office/powerpoint/2010/main" val="22557645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矩形 92"/>
          <p:cNvSpPr/>
          <p:nvPr/>
        </p:nvSpPr>
        <p:spPr>
          <a:xfrm>
            <a:off x="172529" y="956824"/>
            <a:ext cx="9144000" cy="5399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C6D7D500-6B01-43A5-AFFF-86FCB3F4F958}"/>
              </a:ext>
            </a:extLst>
          </p:cNvPr>
          <p:cNvSpPr>
            <a:spLocks noGrp="1"/>
          </p:cNvSpPr>
          <p:nvPr>
            <p:ph type="title"/>
          </p:nvPr>
        </p:nvSpPr>
        <p:spPr>
          <a:xfrm>
            <a:off x="628649" y="77002"/>
            <a:ext cx="8247931" cy="741145"/>
          </a:xfrm>
        </p:spPr>
        <p:txBody>
          <a:bodyPr>
            <a:normAutofit fontScale="90000"/>
          </a:bodyPr>
          <a:lstStyle/>
          <a:p>
            <a:pPr>
              <a:lnSpc>
                <a:spcPct val="150000"/>
              </a:lnSpc>
            </a:pPr>
            <a:r>
              <a:rPr lang="zh-TW" altLang="en-US" dirty="0"/>
              <a:t>五、未來</a:t>
            </a:r>
            <a:r>
              <a:rPr lang="zh-TW" altLang="en-US" dirty="0" smtClean="0"/>
              <a:t>潛力</a:t>
            </a:r>
            <a:r>
              <a:rPr lang="en-US" altLang="zh-TW" dirty="0"/>
              <a:t>(</a:t>
            </a:r>
            <a:r>
              <a:rPr lang="zh-TW" altLang="en-US" dirty="0"/>
              <a:t>續</a:t>
            </a:r>
            <a:r>
              <a:rPr lang="en-US" altLang="zh-TW" dirty="0"/>
              <a:t>)</a:t>
            </a:r>
            <a:endParaRPr lang="zh-TW" altLang="en-US" dirty="0"/>
          </a:p>
        </p:txBody>
      </p:sp>
      <p:sp>
        <p:nvSpPr>
          <p:cNvPr id="4" name="投影片編號版面配置區 3">
            <a:extLst>
              <a:ext uri="{FF2B5EF4-FFF2-40B4-BE49-F238E27FC236}">
                <a16:creationId xmlns:a16="http://schemas.microsoft.com/office/drawing/2014/main" id="{898D3700-9F1D-4A58-A6E0-9003ABB11EA8}"/>
              </a:ext>
            </a:extLst>
          </p:cNvPr>
          <p:cNvSpPr>
            <a:spLocks noGrp="1"/>
          </p:cNvSpPr>
          <p:nvPr>
            <p:ph type="sldNum" sz="quarter" idx="12"/>
          </p:nvPr>
        </p:nvSpPr>
        <p:spPr/>
        <p:txBody>
          <a:bodyPr/>
          <a:lstStyle/>
          <a:p>
            <a:fld id="{5441CF7D-AAC9-44DB-8537-A180797F7800}" type="slidenum">
              <a:rPr lang="zh-TW" altLang="en-US" smtClean="0"/>
              <a:pPr/>
              <a:t>29</a:t>
            </a:fld>
            <a:endParaRPr lang="zh-TW" altLang="en-US" dirty="0"/>
          </a:p>
        </p:txBody>
      </p:sp>
      <p:sp>
        <p:nvSpPr>
          <p:cNvPr id="73" name="矩形 72"/>
          <p:cNvSpPr/>
          <p:nvPr/>
        </p:nvSpPr>
        <p:spPr>
          <a:xfrm>
            <a:off x="542385" y="1092887"/>
            <a:ext cx="6237977" cy="833562"/>
          </a:xfrm>
          <a:prstGeom prst="rect">
            <a:avLst/>
          </a:prstGeom>
        </p:spPr>
        <p:txBody>
          <a:bodyPr wrap="square">
            <a:spAutoFit/>
          </a:bodyPr>
          <a:lstStyle/>
          <a:p>
            <a:r>
              <a:rPr lang="zh-TW" altLang="en-US" sz="2400" b="1" dirty="0">
                <a:solidFill>
                  <a:srgbClr val="C00000"/>
                </a:solidFill>
                <a:latin typeface="微軟正黑體" panose="020B0604030504040204" pitchFamily="34" charset="-120"/>
                <a:ea typeface="微軟正黑體" panose="020B0604030504040204" pitchFamily="34" charset="-120"/>
                <a:cs typeface="Mangal" panose="02040503050203030202" pitchFamily="18" charset="0"/>
              </a:rPr>
              <a:t>混搭其他資料的可能性</a:t>
            </a:r>
            <a:r>
              <a:rPr lang="en-US" altLang="zh-TW" sz="2400" b="1" dirty="0" smtClean="0">
                <a:solidFill>
                  <a:srgbClr val="C00000"/>
                </a:solidFill>
                <a:latin typeface="微軟正黑體" panose="020B0604030504040204" pitchFamily="34" charset="-120"/>
                <a:ea typeface="微軟正黑體" panose="020B0604030504040204" pitchFamily="34" charset="-120"/>
                <a:cs typeface="Mangal" panose="02040503050203030202" pitchFamily="18" charset="0"/>
              </a:rPr>
              <a:t>-</a:t>
            </a:r>
            <a:r>
              <a:rPr lang="zh-TW" altLang="en-US" sz="2400" b="1" u="sng" dirty="0" smtClean="0">
                <a:solidFill>
                  <a:srgbClr val="C00000"/>
                </a:solidFill>
                <a:latin typeface="微軟正黑體" panose="020B0604030504040204" pitchFamily="34" charset="-120"/>
                <a:ea typeface="微軟正黑體" panose="020B0604030504040204" pitchFamily="34" charset="-120"/>
                <a:cs typeface="Mangal" panose="02040503050203030202" pitchFamily="18" charset="0"/>
              </a:rPr>
              <a:t>學</a:t>
            </a:r>
            <a:r>
              <a:rPr lang="zh-TW" altLang="en-US" sz="2400" b="1" u="sng" dirty="0">
                <a:solidFill>
                  <a:srgbClr val="C00000"/>
                </a:solidFill>
                <a:latin typeface="微軟正黑體" panose="020B0604030504040204" pitchFamily="34" charset="-120"/>
                <a:ea typeface="微軟正黑體" panose="020B0604030504040204" pitchFamily="34" charset="-120"/>
                <a:cs typeface="Mangal" panose="02040503050203030202" pitchFamily="18" charset="0"/>
              </a:rPr>
              <a:t>術</a:t>
            </a:r>
            <a:r>
              <a:rPr lang="zh-TW" altLang="en-US" sz="2400" b="1" u="sng" dirty="0" smtClean="0">
                <a:solidFill>
                  <a:srgbClr val="C00000"/>
                </a:solidFill>
                <a:latin typeface="微軟正黑體" panose="020B0604030504040204" pitchFamily="34" charset="-120"/>
                <a:ea typeface="微軟正黑體" panose="020B0604030504040204" pitchFamily="34" charset="-120"/>
                <a:cs typeface="Mangal" panose="02040503050203030202" pitchFamily="18" charset="0"/>
              </a:rPr>
              <a:t>應用</a:t>
            </a:r>
            <a:endParaRPr lang="en-US" altLang="zh-TW" sz="2400" b="1" u="sng" dirty="0">
              <a:solidFill>
                <a:srgbClr val="C00000"/>
              </a:solidFill>
              <a:latin typeface="微軟正黑體" panose="020B0604030504040204" pitchFamily="34" charset="-120"/>
              <a:ea typeface="微軟正黑體" panose="020B0604030504040204" pitchFamily="34" charset="-120"/>
              <a:cs typeface="Mangal" panose="02040503050203030202" pitchFamily="18" charset="0"/>
            </a:endParaRPr>
          </a:p>
          <a:p>
            <a:endParaRPr lang="zh-TW" altLang="zh-TW" sz="2400" b="1" dirty="0">
              <a:solidFill>
                <a:srgbClr val="C00000"/>
              </a:solidFill>
              <a:latin typeface="微軟正黑體" panose="020B0604030504040204" pitchFamily="34" charset="-120"/>
              <a:ea typeface="微軟正黑體" panose="020B0604030504040204" pitchFamily="34" charset="-120"/>
              <a:cs typeface="Mangal" panose="02040503050203030202" pitchFamily="18" charset="0"/>
            </a:endParaRPr>
          </a:p>
        </p:txBody>
      </p:sp>
      <p:sp>
        <p:nvSpPr>
          <p:cNvPr id="11" name="矩形 10"/>
          <p:cNvSpPr/>
          <p:nvPr/>
        </p:nvSpPr>
        <p:spPr>
          <a:xfrm>
            <a:off x="542384" y="1648345"/>
            <a:ext cx="7402543" cy="3939540"/>
          </a:xfrm>
          <a:prstGeom prst="rect">
            <a:avLst/>
          </a:prstGeom>
        </p:spPr>
        <p:txBody>
          <a:bodyPr wrap="square">
            <a:spAutoFit/>
          </a:bodyPr>
          <a:lstStyle/>
          <a:p>
            <a:pPr>
              <a:lnSpc>
                <a:spcPts val="2400"/>
              </a:lnSpc>
            </a:pPr>
            <a:r>
              <a:rPr lang="zh-TW" altLang="zh-TW" b="1" dirty="0" smtClean="0">
                <a:latin typeface="微軟正黑體" panose="020B0604030504040204" pitchFamily="34" charset="-120"/>
                <a:ea typeface="微軟正黑體" panose="020B0604030504040204" pitchFamily="34" charset="-120"/>
                <a:cs typeface="Mangal" panose="02040503050203030202" pitchFamily="18" charset="0"/>
              </a:rPr>
              <a:t>現行</a:t>
            </a:r>
            <a:r>
              <a:rPr lang="zh-TW" altLang="zh-TW" b="1" dirty="0">
                <a:latin typeface="微軟正黑體" panose="020B0604030504040204" pitchFamily="34" charset="-120"/>
                <a:ea typeface="微軟正黑體" panose="020B0604030504040204" pitchFamily="34" charset="-120"/>
                <a:cs typeface="Mangal" panose="02040503050203030202" pitchFamily="18" charset="0"/>
              </a:rPr>
              <a:t>較</a:t>
            </a:r>
            <a:r>
              <a:rPr lang="zh-TW" altLang="zh-TW" b="1" dirty="0" smtClean="0">
                <a:latin typeface="微軟正黑體" panose="020B0604030504040204" pitchFamily="34" charset="-120"/>
                <a:ea typeface="微軟正黑體" panose="020B0604030504040204" pitchFamily="34" charset="-120"/>
                <a:cs typeface="Mangal" panose="02040503050203030202" pitchFamily="18" charset="0"/>
              </a:rPr>
              <a:t>多</a:t>
            </a: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學術</a:t>
            </a:r>
            <a:r>
              <a:rPr lang="zh-TW" altLang="zh-TW" b="1" dirty="0" smtClean="0">
                <a:latin typeface="微軟正黑體" panose="020B0604030504040204" pitchFamily="34" charset="-120"/>
                <a:ea typeface="微軟正黑體" panose="020B0604030504040204" pitchFamily="34" charset="-120"/>
                <a:cs typeface="Mangal" panose="02040503050203030202" pitchFamily="18" charset="0"/>
              </a:rPr>
              <a:t>應用</a:t>
            </a:r>
            <a:r>
              <a:rPr lang="zh-TW" altLang="zh-TW" b="1" dirty="0">
                <a:latin typeface="微軟正黑體" panose="020B0604030504040204" pitchFamily="34" charset="-120"/>
                <a:ea typeface="微軟正黑體" panose="020B0604030504040204" pitchFamily="34" charset="-120"/>
                <a:cs typeface="Mangal" panose="02040503050203030202" pitchFamily="18" charset="0"/>
              </a:rPr>
              <a:t>集中於臺股期貨及臺指選擇權</a:t>
            </a:r>
            <a:r>
              <a:rPr lang="zh-TW" altLang="zh-TW" b="1" dirty="0" smtClean="0">
                <a:latin typeface="微軟正黑體" panose="020B0604030504040204" pitchFamily="34" charset="-120"/>
                <a:ea typeface="微軟正黑體" panose="020B0604030504040204" pitchFamily="34" charset="-120"/>
                <a:cs typeface="Mangal" panose="02040503050203030202" pitchFamily="18" charset="0"/>
              </a:rPr>
              <a:t>資料</a:t>
            </a: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，期貨市場另有電子</a:t>
            </a:r>
            <a:r>
              <a:rPr lang="zh-TW" altLang="en-US" b="1" dirty="0">
                <a:latin typeface="微軟正黑體" panose="020B0604030504040204" pitchFamily="34" charset="-120"/>
                <a:ea typeface="微軟正黑體" panose="020B0604030504040204" pitchFamily="34" charset="-120"/>
                <a:cs typeface="Mangal" panose="02040503050203030202" pitchFamily="18" charset="0"/>
              </a:rPr>
              <a:t>期貨、金融</a:t>
            </a: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期貨</a:t>
            </a:r>
            <a:r>
              <a:rPr lang="zh-TW" altLang="en-US" b="1" dirty="0">
                <a:latin typeface="微軟正黑體" panose="020B0604030504040204" pitchFamily="34" charset="-120"/>
                <a:ea typeface="微軟正黑體" panose="020B0604030504040204" pitchFamily="34" charset="-120"/>
                <a:cs typeface="Mangal" panose="02040503050203030202" pitchFamily="18" charset="0"/>
              </a:rPr>
              <a:t>、</a:t>
            </a: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股票期貨、</a:t>
            </a:r>
            <a:r>
              <a:rPr lang="en-US" altLang="zh-TW" b="1" dirty="0" smtClean="0">
                <a:latin typeface="微軟正黑體" panose="020B0604030504040204" pitchFamily="34" charset="-120"/>
                <a:ea typeface="微軟正黑體" panose="020B0604030504040204" pitchFamily="34" charset="-120"/>
                <a:cs typeface="Mangal" panose="02040503050203030202" pitchFamily="18" charset="0"/>
              </a:rPr>
              <a:t>ETF</a:t>
            </a: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期貨，國外股價指數期貨、</a:t>
            </a:r>
            <a:r>
              <a:rPr lang="zh-TW" altLang="en-US" b="1" dirty="0">
                <a:latin typeface="微軟正黑體" panose="020B0604030504040204" pitchFamily="34" charset="-120"/>
                <a:ea typeface="微軟正黑體" panose="020B0604030504040204" pitchFamily="34" charset="-120"/>
                <a:cs typeface="Mangal" panose="02040503050203030202" pitchFamily="18" charset="0"/>
              </a:rPr>
              <a:t>匯率</a:t>
            </a: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期貨</a:t>
            </a:r>
            <a:r>
              <a:rPr lang="zh-TW" altLang="en-US" b="1" dirty="0">
                <a:latin typeface="微軟正黑體" panose="020B0604030504040204" pitchFamily="34" charset="-120"/>
                <a:ea typeface="微軟正黑體" panose="020B0604030504040204" pitchFamily="34" charset="-120"/>
                <a:cs typeface="Mangal" panose="02040503050203030202" pitchFamily="18" charset="0"/>
              </a:rPr>
              <a:t>、</a:t>
            </a: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黃金期貨及原油期貨等</a:t>
            </a:r>
            <a:endParaRPr lang="en-US" altLang="zh-TW" b="1" dirty="0" smtClean="0">
              <a:latin typeface="微軟正黑體" panose="020B0604030504040204" pitchFamily="34" charset="-120"/>
              <a:ea typeface="微軟正黑體" panose="020B0604030504040204" pitchFamily="34" charset="-120"/>
              <a:cs typeface="Mangal" panose="02040503050203030202" pitchFamily="18" charset="0"/>
            </a:endParaRPr>
          </a:p>
          <a:p>
            <a:pPr marL="342900" indent="-342900">
              <a:lnSpc>
                <a:spcPts val="2400"/>
              </a:lnSpc>
              <a:buFont typeface="+mj-lt"/>
              <a:buAutoNum type="arabicPeriod"/>
            </a:pPr>
            <a:r>
              <a:rPr lang="zh-TW" altLang="en-US" b="1" dirty="0" smtClean="0">
                <a:solidFill>
                  <a:schemeClr val="accent2">
                    <a:lumMod val="50000"/>
                  </a:schemeClr>
                </a:solidFill>
                <a:latin typeface="微軟正黑體" panose="020B0604030504040204" pitchFamily="34" charset="-120"/>
                <a:ea typeface="微軟正黑體" panose="020B0604030504040204" pitchFamily="34" charset="-120"/>
                <a:cs typeface="Mangal" panose="02040503050203030202" pitchFamily="18" charset="0"/>
              </a:rPr>
              <a:t>可</a:t>
            </a:r>
            <a:r>
              <a:rPr lang="zh-TW" altLang="zh-TW" b="1" dirty="0">
                <a:solidFill>
                  <a:schemeClr val="accent2">
                    <a:lumMod val="50000"/>
                  </a:schemeClr>
                </a:solidFill>
                <a:latin typeface="微軟正黑體" panose="020B0604030504040204" pitchFamily="34" charset="-120"/>
                <a:ea typeface="微軟正黑體" panose="020B0604030504040204" pitchFamily="34" charset="-120"/>
                <a:cs typeface="Mangal" panose="02040503050203030202" pitchFamily="18" charset="0"/>
              </a:rPr>
              <a:t>應用</a:t>
            </a:r>
            <a:r>
              <a:rPr lang="zh-TW" altLang="en-US" b="1" dirty="0">
                <a:solidFill>
                  <a:schemeClr val="accent2">
                    <a:lumMod val="50000"/>
                  </a:schemeClr>
                </a:solidFill>
                <a:latin typeface="微軟正黑體" panose="020B0604030504040204" pitchFamily="34" charset="-120"/>
                <a:ea typeface="微軟正黑體" panose="020B0604030504040204" pitchFamily="34" charset="-120"/>
                <a:cs typeface="Mangal" panose="02040503050203030202" pitchFamily="18" charset="0"/>
              </a:rPr>
              <a:t>上面商品交易</a:t>
            </a:r>
            <a:r>
              <a:rPr lang="zh-TW" altLang="zh-TW" b="1" dirty="0">
                <a:solidFill>
                  <a:schemeClr val="accent2">
                    <a:lumMod val="50000"/>
                  </a:schemeClr>
                </a:solidFill>
                <a:latin typeface="微軟正黑體" panose="020B0604030504040204" pitchFamily="34" charset="-120"/>
                <a:ea typeface="微軟正黑體" panose="020B0604030504040204" pitchFamily="34" charset="-120"/>
                <a:cs typeface="Mangal" panose="02040503050203030202" pitchFamily="18" charset="0"/>
              </a:rPr>
              <a:t>資訊</a:t>
            </a:r>
            <a:r>
              <a:rPr lang="zh-TW" altLang="en-US" b="1" dirty="0">
                <a:solidFill>
                  <a:schemeClr val="accent2">
                    <a:lumMod val="50000"/>
                  </a:schemeClr>
                </a:solidFill>
                <a:latin typeface="微軟正黑體" panose="020B0604030504040204" pitchFamily="34" charset="-120"/>
                <a:ea typeface="微軟正黑體" panose="020B0604030504040204" pitchFamily="34" charset="-120"/>
                <a:cs typeface="Mangal" panose="02040503050203030202" pitchFamily="18" charset="0"/>
              </a:rPr>
              <a:t>，</a:t>
            </a:r>
            <a:r>
              <a:rPr lang="zh-TW" altLang="zh-TW" b="1" dirty="0">
                <a:solidFill>
                  <a:schemeClr val="accent2">
                    <a:lumMod val="50000"/>
                  </a:schemeClr>
                </a:solidFill>
                <a:latin typeface="微軟正黑體" panose="020B0604030504040204" pitchFamily="34" charset="-120"/>
                <a:ea typeface="微軟正黑體" panose="020B0604030504040204" pitchFamily="34" charset="-120"/>
                <a:cs typeface="Mangal" panose="02040503050203030202" pitchFamily="18" charset="0"/>
              </a:rPr>
              <a:t>搭配其他總體經濟指標，以宏觀角度就全球經濟發展進行分析</a:t>
            </a:r>
            <a:endParaRPr lang="en-US" altLang="zh-TW" b="1" dirty="0">
              <a:solidFill>
                <a:schemeClr val="accent2">
                  <a:lumMod val="50000"/>
                </a:schemeClr>
              </a:solidFill>
              <a:latin typeface="微軟正黑體" panose="020B0604030504040204" pitchFamily="34" charset="-120"/>
              <a:ea typeface="微軟正黑體" panose="020B0604030504040204" pitchFamily="34" charset="-120"/>
              <a:cs typeface="Mangal" panose="02040503050203030202" pitchFamily="18" charset="0"/>
            </a:endParaRPr>
          </a:p>
          <a:p>
            <a:pPr marL="342900" indent="-342900">
              <a:lnSpc>
                <a:spcPts val="2400"/>
              </a:lnSpc>
              <a:buFont typeface="+mj-lt"/>
              <a:buAutoNum type="arabicPeriod"/>
            </a:pPr>
            <a:r>
              <a:rPr lang="zh-TW" altLang="en-US" b="1" dirty="0" smtClean="0">
                <a:solidFill>
                  <a:schemeClr val="accent2">
                    <a:lumMod val="50000"/>
                  </a:schemeClr>
                </a:solidFill>
                <a:latin typeface="微軟正黑體" panose="020B0604030504040204" pitchFamily="34" charset="-120"/>
                <a:ea typeface="微軟正黑體" panose="020B0604030504040204" pitchFamily="34" charset="-120"/>
                <a:cs typeface="Mangal" panose="02040503050203030202" pitchFamily="18" charset="0"/>
              </a:rPr>
              <a:t>對</a:t>
            </a:r>
            <a:r>
              <a:rPr lang="zh-TW" altLang="en-US" b="1" dirty="0">
                <a:solidFill>
                  <a:schemeClr val="accent2">
                    <a:lumMod val="50000"/>
                  </a:schemeClr>
                </a:solidFill>
                <a:latin typeface="微軟正黑體" panose="020B0604030504040204" pitchFamily="34" charset="-120"/>
                <a:ea typeface="微軟正黑體" panose="020B0604030504040204" pitchFamily="34" charset="-120"/>
                <a:cs typeface="Mangal" panose="02040503050203030202" pitchFamily="18" charset="0"/>
              </a:rPr>
              <a:t>跨產業</a:t>
            </a:r>
            <a:r>
              <a:rPr lang="en-US" altLang="zh-TW" b="1" dirty="0">
                <a:solidFill>
                  <a:schemeClr val="accent2">
                    <a:lumMod val="50000"/>
                  </a:schemeClr>
                </a:solidFill>
                <a:latin typeface="微軟正黑體" panose="020B0604030504040204" pitchFamily="34" charset="-120"/>
                <a:ea typeface="微軟正黑體" panose="020B0604030504040204" pitchFamily="34" charset="-120"/>
                <a:cs typeface="Mangal" panose="02040503050203030202" pitchFamily="18" charset="0"/>
              </a:rPr>
              <a:t>(</a:t>
            </a:r>
            <a:r>
              <a:rPr lang="zh-TW" altLang="en-US" b="1" dirty="0">
                <a:solidFill>
                  <a:schemeClr val="accent2">
                    <a:lumMod val="50000"/>
                  </a:schemeClr>
                </a:solidFill>
                <a:latin typeface="微軟正黑體" panose="020B0604030504040204" pitchFamily="34" charset="-120"/>
                <a:ea typeface="微軟正黑體" panose="020B0604030504040204" pitchFamily="34" charset="-120"/>
                <a:cs typeface="Mangal" panose="02040503050203030202" pitchFamily="18" charset="0"/>
              </a:rPr>
              <a:t>例如電子期貨及金融期貨</a:t>
            </a:r>
            <a:r>
              <a:rPr lang="en-US" altLang="zh-TW" b="1" dirty="0" smtClean="0">
                <a:solidFill>
                  <a:schemeClr val="accent2">
                    <a:lumMod val="50000"/>
                  </a:schemeClr>
                </a:solidFill>
                <a:latin typeface="微軟正黑體" panose="020B0604030504040204" pitchFamily="34" charset="-120"/>
                <a:ea typeface="微軟正黑體" panose="020B0604030504040204" pitchFamily="34" charset="-120"/>
                <a:cs typeface="Mangal" panose="02040503050203030202" pitchFamily="18" charset="0"/>
              </a:rPr>
              <a:t>)</a:t>
            </a:r>
            <a:r>
              <a:rPr lang="zh-TW" altLang="en-US" b="1" dirty="0">
                <a:solidFill>
                  <a:schemeClr val="accent2">
                    <a:lumMod val="50000"/>
                  </a:schemeClr>
                </a:solidFill>
                <a:latin typeface="微軟正黑體" panose="020B0604030504040204" pitchFamily="34" charset="-120"/>
                <a:ea typeface="微軟正黑體" panose="020B0604030504040204" pitchFamily="34" charset="-120"/>
                <a:cs typeface="Mangal" panose="02040503050203030202" pitchFamily="18" charset="0"/>
              </a:rPr>
              <a:t>或</a:t>
            </a:r>
            <a:r>
              <a:rPr lang="zh-TW" altLang="en-US" b="1" dirty="0" smtClean="0">
                <a:solidFill>
                  <a:schemeClr val="accent2">
                    <a:lumMod val="50000"/>
                  </a:schemeClr>
                </a:solidFill>
                <a:latin typeface="微軟正黑體" panose="020B0604030504040204" pitchFamily="34" charset="-120"/>
                <a:ea typeface="微軟正黑體" panose="020B0604030504040204" pitchFamily="34" charset="-120"/>
                <a:cs typeface="Mangal" panose="02040503050203030202" pitchFamily="18" charset="0"/>
              </a:rPr>
              <a:t>跨</a:t>
            </a:r>
            <a:r>
              <a:rPr lang="zh-TW" altLang="en-US" b="1" dirty="0">
                <a:solidFill>
                  <a:schemeClr val="accent2">
                    <a:lumMod val="50000"/>
                  </a:schemeClr>
                </a:solidFill>
                <a:latin typeface="微軟正黑體" panose="020B0604030504040204" pitchFamily="34" charset="-120"/>
                <a:ea typeface="微軟正黑體" panose="020B0604030504040204" pitchFamily="34" charset="-120"/>
                <a:cs typeface="Mangal" panose="02040503050203030202" pitchFamily="18" charset="0"/>
              </a:rPr>
              <a:t>市場</a:t>
            </a:r>
            <a:r>
              <a:rPr lang="en-US" altLang="zh-TW" b="1" dirty="0">
                <a:solidFill>
                  <a:schemeClr val="accent2">
                    <a:lumMod val="50000"/>
                  </a:schemeClr>
                </a:solidFill>
                <a:latin typeface="微軟正黑體" panose="020B0604030504040204" pitchFamily="34" charset="-120"/>
                <a:ea typeface="微軟正黑體" panose="020B0604030504040204" pitchFamily="34" charset="-120"/>
                <a:cs typeface="Mangal" panose="02040503050203030202" pitchFamily="18" charset="0"/>
              </a:rPr>
              <a:t>(</a:t>
            </a:r>
            <a:r>
              <a:rPr lang="zh-TW" altLang="en-US" b="1" dirty="0">
                <a:solidFill>
                  <a:schemeClr val="accent2">
                    <a:lumMod val="50000"/>
                  </a:schemeClr>
                </a:solidFill>
                <a:latin typeface="微軟正黑體" panose="020B0604030504040204" pitchFamily="34" charset="-120"/>
                <a:ea typeface="微軟正黑體" panose="020B0604030504040204" pitchFamily="34" charset="-120"/>
                <a:cs typeface="Mangal" panose="02040503050203030202" pitchFamily="18" charset="0"/>
              </a:rPr>
              <a:t>例如</a:t>
            </a:r>
            <a:r>
              <a:rPr lang="en-US" altLang="zh-TW" b="1" dirty="0">
                <a:solidFill>
                  <a:schemeClr val="accent2">
                    <a:lumMod val="50000"/>
                  </a:schemeClr>
                </a:solidFill>
                <a:latin typeface="微軟正黑體" panose="020B0604030504040204" pitchFamily="34" charset="-120"/>
                <a:ea typeface="微軟正黑體" panose="020B0604030504040204" pitchFamily="34" charset="-120"/>
                <a:cs typeface="Mangal" panose="02040503050203030202" pitchFamily="18" charset="0"/>
              </a:rPr>
              <a:t>ETF</a:t>
            </a:r>
            <a:r>
              <a:rPr lang="zh-TW" altLang="en-US" b="1" dirty="0">
                <a:solidFill>
                  <a:schemeClr val="accent2">
                    <a:lumMod val="50000"/>
                  </a:schemeClr>
                </a:solidFill>
                <a:latin typeface="微軟正黑體" panose="020B0604030504040204" pitchFamily="34" charset="-120"/>
                <a:ea typeface="微軟正黑體" panose="020B0604030504040204" pitchFamily="34" charset="-120"/>
                <a:cs typeface="Mangal" panose="02040503050203030202" pitchFamily="18" charset="0"/>
              </a:rPr>
              <a:t>現貨與</a:t>
            </a:r>
            <a:r>
              <a:rPr lang="en-US" altLang="zh-TW" b="1" dirty="0">
                <a:solidFill>
                  <a:schemeClr val="accent2">
                    <a:lumMod val="50000"/>
                  </a:schemeClr>
                </a:solidFill>
                <a:latin typeface="微軟正黑體" panose="020B0604030504040204" pitchFamily="34" charset="-120"/>
                <a:ea typeface="微軟正黑體" panose="020B0604030504040204" pitchFamily="34" charset="-120"/>
                <a:cs typeface="Mangal" panose="02040503050203030202" pitchFamily="18" charset="0"/>
              </a:rPr>
              <a:t>ETF</a:t>
            </a:r>
            <a:r>
              <a:rPr lang="zh-TW" altLang="en-US" b="1" dirty="0">
                <a:solidFill>
                  <a:schemeClr val="accent2">
                    <a:lumMod val="50000"/>
                  </a:schemeClr>
                </a:solidFill>
                <a:latin typeface="微軟正黑體" panose="020B0604030504040204" pitchFamily="34" charset="-120"/>
                <a:ea typeface="微軟正黑體" panose="020B0604030504040204" pitchFamily="34" charset="-120"/>
                <a:cs typeface="Mangal" panose="02040503050203030202" pitchFamily="18" charset="0"/>
              </a:rPr>
              <a:t>期貨</a:t>
            </a:r>
            <a:r>
              <a:rPr lang="en-US" altLang="zh-TW" b="1" dirty="0">
                <a:solidFill>
                  <a:schemeClr val="accent2">
                    <a:lumMod val="50000"/>
                  </a:schemeClr>
                </a:solidFill>
                <a:latin typeface="微軟正黑體" panose="020B0604030504040204" pitchFamily="34" charset="-120"/>
                <a:ea typeface="微軟正黑體" panose="020B0604030504040204" pitchFamily="34" charset="-120"/>
                <a:cs typeface="Mangal" panose="02040503050203030202" pitchFamily="18" charset="0"/>
              </a:rPr>
              <a:t>)</a:t>
            </a:r>
            <a:r>
              <a:rPr lang="zh-TW" altLang="en-US" b="1" dirty="0">
                <a:solidFill>
                  <a:schemeClr val="accent2">
                    <a:lumMod val="50000"/>
                  </a:schemeClr>
                </a:solidFill>
                <a:latin typeface="微軟正黑體" panose="020B0604030504040204" pitchFamily="34" charset="-120"/>
                <a:ea typeface="微軟正黑體" panose="020B0604030504040204" pitchFamily="34" charset="-120"/>
                <a:cs typeface="Mangal" panose="02040503050203030202" pitchFamily="18" charset="0"/>
              </a:rPr>
              <a:t>之</a:t>
            </a:r>
            <a:r>
              <a:rPr lang="zh-TW" altLang="en-US" b="1" dirty="0" smtClean="0">
                <a:solidFill>
                  <a:schemeClr val="accent2">
                    <a:lumMod val="50000"/>
                  </a:schemeClr>
                </a:solidFill>
                <a:latin typeface="微軟正黑體" panose="020B0604030504040204" pitchFamily="34" charset="-120"/>
                <a:ea typeface="微軟正黑體" panose="020B0604030504040204" pitchFamily="34" charset="-120"/>
                <a:cs typeface="Mangal" panose="02040503050203030202" pitchFamily="18" charset="0"/>
              </a:rPr>
              <a:t>關係作</a:t>
            </a:r>
            <a:r>
              <a:rPr lang="zh-TW" altLang="en-US" b="1" dirty="0">
                <a:solidFill>
                  <a:schemeClr val="accent2">
                    <a:lumMod val="50000"/>
                  </a:schemeClr>
                </a:solidFill>
                <a:latin typeface="微軟正黑體" panose="020B0604030504040204" pitchFamily="34" charset="-120"/>
                <a:ea typeface="微軟正黑體" panose="020B0604030504040204" pitchFamily="34" charset="-120"/>
                <a:cs typeface="Mangal" panose="02040503050203030202" pitchFamily="18" charset="0"/>
              </a:rPr>
              <a:t>研究，</a:t>
            </a:r>
            <a:r>
              <a:rPr lang="zh-TW" altLang="en-US" b="1" dirty="0" smtClean="0">
                <a:solidFill>
                  <a:schemeClr val="accent2">
                    <a:lumMod val="50000"/>
                  </a:schemeClr>
                </a:solidFill>
                <a:latin typeface="微軟正黑體" panose="020B0604030504040204" pitchFamily="34" charset="-120"/>
                <a:ea typeface="微軟正黑體" panose="020B0604030504040204" pitchFamily="34" charset="-120"/>
                <a:cs typeface="Mangal" panose="02040503050203030202" pitchFamily="18" charset="0"/>
              </a:rPr>
              <a:t>找出潛在關聯性及原因</a:t>
            </a:r>
            <a:endParaRPr lang="en-US" altLang="zh-TW" b="1" dirty="0" smtClean="0">
              <a:solidFill>
                <a:schemeClr val="accent2">
                  <a:lumMod val="50000"/>
                </a:schemeClr>
              </a:solidFill>
              <a:latin typeface="微軟正黑體" panose="020B0604030504040204" pitchFamily="34" charset="-120"/>
              <a:ea typeface="微軟正黑體" panose="020B0604030504040204" pitchFamily="34" charset="-120"/>
              <a:cs typeface="Mangal" panose="02040503050203030202" pitchFamily="18" charset="0"/>
            </a:endParaRPr>
          </a:p>
          <a:p>
            <a:pPr marL="342900" indent="-342900">
              <a:lnSpc>
                <a:spcPts val="2400"/>
              </a:lnSpc>
              <a:buFont typeface="+mj-lt"/>
              <a:buAutoNum type="arabicPeriod"/>
            </a:pPr>
            <a:r>
              <a:rPr lang="zh-TW" altLang="en-US" b="1" dirty="0" smtClean="0">
                <a:solidFill>
                  <a:schemeClr val="accent2">
                    <a:lumMod val="50000"/>
                  </a:schemeClr>
                </a:solidFill>
                <a:latin typeface="微軟正黑體" panose="020B0604030504040204" pitchFamily="34" charset="-120"/>
                <a:ea typeface="微軟正黑體" panose="020B0604030504040204" pitchFamily="34" charset="-120"/>
                <a:cs typeface="Mangal" panose="02040503050203030202" pitchFamily="18" charset="0"/>
              </a:rPr>
              <a:t>利用個股期貨之大額交易人未沖銷部位，結合現貨市場其他個股籌碼面資訊，分析關聯性或潛在交易策略</a:t>
            </a:r>
            <a:endParaRPr lang="en-US" altLang="zh-TW" b="1" dirty="0" smtClean="0">
              <a:solidFill>
                <a:schemeClr val="accent2">
                  <a:lumMod val="50000"/>
                </a:schemeClr>
              </a:solidFill>
              <a:latin typeface="微軟正黑體" panose="020B0604030504040204" pitchFamily="34" charset="-120"/>
              <a:ea typeface="微軟正黑體" panose="020B0604030504040204" pitchFamily="34" charset="-120"/>
              <a:cs typeface="Mangal" panose="02040503050203030202" pitchFamily="18" charset="0"/>
            </a:endParaRPr>
          </a:p>
          <a:p>
            <a:pPr marL="285750" indent="-285750">
              <a:lnSpc>
                <a:spcPts val="2400"/>
              </a:lnSpc>
              <a:spcBef>
                <a:spcPts val="600"/>
              </a:spcBef>
              <a:buFont typeface="Wingdings" panose="05000000000000000000" pitchFamily="2" charset="2"/>
              <a:buChar char="ü"/>
            </a:pP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學術上可應用層面廣泛，研究</a:t>
            </a:r>
            <a:r>
              <a:rPr lang="zh-TW" altLang="zh-TW" b="1" dirty="0" smtClean="0">
                <a:latin typeface="微軟正黑體" panose="020B0604030504040204" pitchFamily="34" charset="-120"/>
                <a:ea typeface="微軟正黑體" panose="020B0604030504040204" pitchFamily="34" charset="-120"/>
                <a:cs typeface="Mangal" panose="02040503050203030202" pitchFamily="18" charset="0"/>
              </a:rPr>
              <a:t>成果</a:t>
            </a:r>
            <a:r>
              <a:rPr lang="zh-TW" altLang="zh-TW" b="1" dirty="0">
                <a:latin typeface="微軟正黑體" panose="020B0604030504040204" pitchFamily="34" charset="-120"/>
                <a:ea typeface="微軟正黑體" panose="020B0604030504040204" pitchFamily="34" charset="-120"/>
                <a:cs typeface="Mangal" panose="02040503050203030202" pitchFamily="18" charset="0"/>
              </a:rPr>
              <a:t>可</a:t>
            </a: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提供政</a:t>
            </a:r>
            <a:r>
              <a:rPr lang="zh-TW" altLang="en-US" b="1" dirty="0">
                <a:latin typeface="微軟正黑體" panose="020B0604030504040204" pitchFamily="34" charset="-120"/>
                <a:ea typeface="微軟正黑體" panose="020B0604030504040204" pitchFamily="34" charset="-120"/>
                <a:cs typeface="Mangal" panose="02040503050203030202" pitchFamily="18" charset="0"/>
              </a:rPr>
              <a:t>府</a:t>
            </a:r>
            <a:r>
              <a:rPr lang="zh-TW" altLang="zh-TW" b="1" dirty="0" smtClean="0">
                <a:latin typeface="微軟正黑體" panose="020B0604030504040204" pitchFamily="34" charset="-120"/>
                <a:ea typeface="微軟正黑體" panose="020B0604030504040204" pitchFamily="34" charset="-120"/>
                <a:cs typeface="Mangal" panose="02040503050203030202" pitchFamily="18" charset="0"/>
              </a:rPr>
              <a:t>機關</a:t>
            </a:r>
            <a:r>
              <a:rPr lang="zh-TW" altLang="zh-TW" b="1" dirty="0">
                <a:latin typeface="微軟正黑體" panose="020B0604030504040204" pitchFamily="34" charset="-120"/>
                <a:ea typeface="微軟正黑體" panose="020B0604030504040204" pitchFamily="34" charset="-120"/>
                <a:cs typeface="Mangal" panose="02040503050203030202" pitchFamily="18" charset="0"/>
              </a:rPr>
              <a:t>及民間企業未來規劃布局參考</a:t>
            </a:r>
            <a:endParaRPr lang="en-US" altLang="zh-TW" b="1" dirty="0">
              <a:latin typeface="微軟正黑體" panose="020B0604030504040204" pitchFamily="34" charset="-120"/>
              <a:ea typeface="微軟正黑體" panose="020B0604030504040204" pitchFamily="34" charset="-120"/>
              <a:cs typeface="Mangal" panose="02040503050203030202" pitchFamily="18" charset="0"/>
            </a:endParaRPr>
          </a:p>
          <a:p>
            <a:pPr marL="285750" indent="-285750">
              <a:lnSpc>
                <a:spcPts val="2400"/>
              </a:lnSpc>
              <a:spcBef>
                <a:spcPts val="600"/>
              </a:spcBef>
              <a:buFont typeface="Wingdings" panose="05000000000000000000" pitchFamily="2" charset="2"/>
              <a:buChar char="ü"/>
            </a:pP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期交所亦舉辦論文徵集活動，鼓勵學術界從事期貨相關研究</a:t>
            </a:r>
            <a:endParaRPr lang="en-US" altLang="zh-TW" b="1" dirty="0" smtClean="0">
              <a:latin typeface="微軟正黑體" panose="020B0604030504040204" pitchFamily="34" charset="-120"/>
              <a:ea typeface="微軟正黑體" panose="020B0604030504040204" pitchFamily="34" charset="-120"/>
              <a:cs typeface="Mangal" panose="02040503050203030202" pitchFamily="18" charset="0"/>
            </a:endParaRPr>
          </a:p>
        </p:txBody>
      </p:sp>
    </p:spTree>
    <p:extLst>
      <p:ext uri="{BB962C8B-B14F-4D97-AF65-F5344CB8AC3E}">
        <p14:creationId xmlns:p14="http://schemas.microsoft.com/office/powerpoint/2010/main" val="4142961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1C827A40-CB21-436B-864E-1998CCEDEB9D}"/>
              </a:ext>
            </a:extLst>
          </p:cNvPr>
          <p:cNvSpPr/>
          <p:nvPr/>
        </p:nvSpPr>
        <p:spPr>
          <a:xfrm>
            <a:off x="0" y="2580258"/>
            <a:ext cx="9144000" cy="1727200"/>
          </a:xfrm>
          <a:prstGeom prst="rect">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sz="3600" b="1" dirty="0">
                <a:solidFill>
                  <a:schemeClr val="accent1">
                    <a:lumMod val="50000"/>
                  </a:schemeClr>
                </a:solidFill>
                <a:ea typeface="微軟正黑體" panose="020B0604030504040204" pitchFamily="34" charset="-120"/>
              </a:rPr>
              <a:t>壹、應用或服務簡介</a:t>
            </a:r>
          </a:p>
        </p:txBody>
      </p:sp>
      <p:sp>
        <p:nvSpPr>
          <p:cNvPr id="3" name="投影片編號版面配置區 2">
            <a:extLst>
              <a:ext uri="{FF2B5EF4-FFF2-40B4-BE49-F238E27FC236}">
                <a16:creationId xmlns:a16="http://schemas.microsoft.com/office/drawing/2014/main" id="{F34A7381-AE2A-463D-8851-DB78F0545704}"/>
              </a:ext>
            </a:extLst>
          </p:cNvPr>
          <p:cNvSpPr>
            <a:spLocks noGrp="1"/>
          </p:cNvSpPr>
          <p:nvPr>
            <p:ph type="sldNum" sz="quarter" idx="12"/>
          </p:nvPr>
        </p:nvSpPr>
        <p:spPr/>
        <p:txBody>
          <a:bodyPr/>
          <a:lstStyle/>
          <a:p>
            <a:fld id="{5441CF7D-AAC9-44DB-8537-A180797F7800}" type="slidenum">
              <a:rPr lang="zh-TW" altLang="en-US" smtClean="0"/>
              <a:pPr/>
              <a:t>3</a:t>
            </a:fld>
            <a:endParaRPr lang="zh-TW" altLang="en-US"/>
          </a:p>
        </p:txBody>
      </p:sp>
    </p:spTree>
    <p:extLst>
      <p:ext uri="{BB962C8B-B14F-4D97-AF65-F5344CB8AC3E}">
        <p14:creationId xmlns:p14="http://schemas.microsoft.com/office/powerpoint/2010/main" val="9284396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1C827A40-CB21-436B-864E-1998CCEDEB9D}"/>
              </a:ext>
            </a:extLst>
          </p:cNvPr>
          <p:cNvSpPr/>
          <p:nvPr/>
        </p:nvSpPr>
        <p:spPr>
          <a:xfrm>
            <a:off x="0" y="2235200"/>
            <a:ext cx="9144000" cy="1727200"/>
          </a:xfrm>
          <a:prstGeom prst="rect">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01638"/>
            <a:r>
              <a:rPr lang="zh-TW" altLang="en-US" sz="3600" b="1" dirty="0">
                <a:solidFill>
                  <a:schemeClr val="accent1">
                    <a:lumMod val="50000"/>
                  </a:schemeClr>
                </a:solidFill>
                <a:ea typeface="微軟正黑體" panose="020B0604030504040204" pitchFamily="34" charset="-120"/>
              </a:rPr>
              <a:t>參</a:t>
            </a:r>
            <a:r>
              <a:rPr lang="zh-TW" altLang="en-US" sz="3600" b="1" dirty="0" smtClean="0">
                <a:solidFill>
                  <a:schemeClr val="accent1">
                    <a:lumMod val="50000"/>
                  </a:schemeClr>
                </a:solidFill>
                <a:ea typeface="微軟正黑體" panose="020B0604030504040204" pitchFamily="34" charset="-120"/>
              </a:rPr>
              <a:t>、結論</a:t>
            </a:r>
            <a:endParaRPr lang="zh-TW" altLang="en-US" sz="3600" b="1" dirty="0">
              <a:solidFill>
                <a:schemeClr val="accent1">
                  <a:lumMod val="50000"/>
                </a:schemeClr>
              </a:solidFill>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1DE1ED37-17EB-40AA-B0B8-D479F285252E}"/>
              </a:ext>
            </a:extLst>
          </p:cNvPr>
          <p:cNvSpPr>
            <a:spLocks noGrp="1"/>
          </p:cNvSpPr>
          <p:nvPr>
            <p:ph type="sldNum" sz="quarter" idx="12"/>
          </p:nvPr>
        </p:nvSpPr>
        <p:spPr/>
        <p:txBody>
          <a:bodyPr/>
          <a:lstStyle/>
          <a:p>
            <a:fld id="{5441CF7D-AAC9-44DB-8537-A180797F7800}" type="slidenum">
              <a:rPr lang="zh-TW" altLang="en-US" smtClean="0"/>
              <a:pPr/>
              <a:t>30</a:t>
            </a:fld>
            <a:endParaRPr lang="zh-TW" altLang="en-US"/>
          </a:p>
        </p:txBody>
      </p:sp>
    </p:spTree>
    <p:extLst>
      <p:ext uri="{BB962C8B-B14F-4D97-AF65-F5344CB8AC3E}">
        <p14:creationId xmlns:p14="http://schemas.microsoft.com/office/powerpoint/2010/main" val="7363197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C5DD03-A4CE-48AA-8DB2-2070088F015E}"/>
              </a:ext>
            </a:extLst>
          </p:cNvPr>
          <p:cNvSpPr>
            <a:spLocks noGrp="1"/>
          </p:cNvSpPr>
          <p:nvPr>
            <p:ph type="title"/>
          </p:nvPr>
        </p:nvSpPr>
        <p:spPr>
          <a:xfrm>
            <a:off x="628650" y="143677"/>
            <a:ext cx="7886700" cy="741145"/>
          </a:xfrm>
        </p:spPr>
        <p:txBody>
          <a:bodyPr/>
          <a:lstStyle/>
          <a:p>
            <a:r>
              <a:rPr lang="zh-TW" altLang="en-US" dirty="0"/>
              <a:t>結論</a:t>
            </a:r>
          </a:p>
        </p:txBody>
      </p:sp>
      <p:sp>
        <p:nvSpPr>
          <p:cNvPr id="3" name="投影片編號版面配置區 2">
            <a:extLst>
              <a:ext uri="{FF2B5EF4-FFF2-40B4-BE49-F238E27FC236}">
                <a16:creationId xmlns:a16="http://schemas.microsoft.com/office/drawing/2014/main" id="{B38A6A7C-B3DE-459B-935D-161F6E40CD48}"/>
              </a:ext>
            </a:extLst>
          </p:cNvPr>
          <p:cNvSpPr>
            <a:spLocks noGrp="1"/>
          </p:cNvSpPr>
          <p:nvPr>
            <p:ph type="sldNum" sz="quarter" idx="12"/>
          </p:nvPr>
        </p:nvSpPr>
        <p:spPr/>
        <p:txBody>
          <a:bodyPr/>
          <a:lstStyle/>
          <a:p>
            <a:fld id="{5441CF7D-AAC9-44DB-8537-A180797F7800}" type="slidenum">
              <a:rPr lang="zh-TW" altLang="en-US" smtClean="0"/>
              <a:pPr/>
              <a:t>31</a:t>
            </a:fld>
            <a:endParaRPr lang="zh-TW" altLang="en-US"/>
          </a:p>
        </p:txBody>
      </p:sp>
      <p:sp>
        <p:nvSpPr>
          <p:cNvPr id="4" name="文字方塊 3"/>
          <p:cNvSpPr txBox="1"/>
          <p:nvPr/>
        </p:nvSpPr>
        <p:spPr>
          <a:xfrm>
            <a:off x="817123" y="1097309"/>
            <a:ext cx="8073957" cy="5445080"/>
          </a:xfrm>
          <a:prstGeom prst="rect">
            <a:avLst/>
          </a:prstGeom>
          <a:noFill/>
        </p:spPr>
        <p:txBody>
          <a:bodyPr wrap="square" rtlCol="0">
            <a:spAutoFit/>
          </a:bodyPr>
          <a:lstStyle/>
          <a:p>
            <a:pPr>
              <a:lnSpc>
                <a:spcPts val="2300"/>
              </a:lnSpc>
            </a:pPr>
            <a:r>
              <a:rPr lang="zh-TW" altLang="en-US" b="1" dirty="0" smtClean="0">
                <a:latin typeface="微軟正黑體" panose="020B0604030504040204" pitchFamily="34" charset="-120"/>
                <a:ea typeface="微軟正黑體" panose="020B0604030504040204" pitchFamily="34" charset="-120"/>
              </a:rPr>
              <a:t>期交所</a:t>
            </a:r>
            <a:r>
              <a:rPr lang="zh-TW" altLang="en-US" b="1" dirty="0">
                <a:latin typeface="微軟正黑體" panose="020B0604030504040204" pitchFamily="34" charset="-120"/>
                <a:ea typeface="微軟正黑體" panose="020B0604030504040204" pitchFamily="34" charset="-120"/>
              </a:rPr>
              <a:t>於</a:t>
            </a:r>
            <a:r>
              <a:rPr lang="en-US" altLang="zh-TW" b="1" dirty="0">
                <a:latin typeface="微軟正黑體" panose="020B0604030504040204" pitchFamily="34" charset="-120"/>
                <a:ea typeface="微軟正黑體" panose="020B0604030504040204" pitchFamily="34" charset="-120"/>
              </a:rPr>
              <a:t>104</a:t>
            </a:r>
            <a:r>
              <a:rPr lang="zh-TW" altLang="zh-TW" b="1" dirty="0">
                <a:latin typeface="微軟正黑體" panose="020B0604030504040204" pitchFamily="34" charset="-120"/>
                <a:ea typeface="微軟正黑體" panose="020B0604030504040204" pitchFamily="34" charset="-120"/>
              </a:rPr>
              <a:t>年</a:t>
            </a:r>
            <a:r>
              <a:rPr lang="en-US" altLang="zh-TW" b="1" dirty="0">
                <a:latin typeface="微軟正黑體" panose="020B0604030504040204" pitchFamily="34" charset="-120"/>
                <a:ea typeface="微軟正黑體" panose="020B0604030504040204" pitchFamily="34" charset="-120"/>
              </a:rPr>
              <a:t>2</a:t>
            </a:r>
            <a:r>
              <a:rPr lang="zh-TW" altLang="zh-TW" b="1" dirty="0">
                <a:latin typeface="微軟正黑體" panose="020B0604030504040204" pitchFamily="34" charset="-120"/>
                <a:ea typeface="微軟正黑體" panose="020B0604030504040204" pitchFamily="34" charset="-120"/>
              </a:rPr>
              <a:t>月起陸續</a:t>
            </a:r>
            <a:r>
              <a:rPr lang="zh-TW" altLang="en-US" b="1" dirty="0">
                <a:latin typeface="微軟正黑體" panose="020B0604030504040204" pitchFamily="34" charset="-120"/>
                <a:ea typeface="微軟正黑體" panose="020B0604030504040204" pitchFamily="34" charset="-120"/>
              </a:rPr>
              <a:t>在</a:t>
            </a:r>
            <a:r>
              <a:rPr lang="zh-TW" altLang="zh-TW" b="1" dirty="0">
                <a:latin typeface="微軟正黑體" panose="020B0604030504040204" pitchFamily="34" charset="-120"/>
                <a:ea typeface="微軟正黑體" panose="020B0604030504040204" pitchFamily="34" charset="-120"/>
              </a:rPr>
              <a:t>政府資料開放平臺</a:t>
            </a:r>
            <a:r>
              <a:rPr lang="zh-TW" altLang="en-US" b="1" dirty="0">
                <a:latin typeface="微軟正黑體" panose="020B0604030504040204" pitchFamily="34" charset="-120"/>
                <a:ea typeface="微軟正黑體" panose="020B0604030504040204" pitchFamily="34" charset="-120"/>
              </a:rPr>
              <a:t>，</a:t>
            </a:r>
            <a:r>
              <a:rPr lang="zh-TW" altLang="zh-TW" b="1" dirty="0">
                <a:latin typeface="微軟正黑體" panose="020B0604030504040204" pitchFamily="34" charset="-120"/>
                <a:ea typeface="微軟正黑體" panose="020B0604030504040204" pitchFamily="34" charset="-120"/>
              </a:rPr>
              <a:t>提供期貨市場</a:t>
            </a:r>
            <a:r>
              <a:rPr lang="zh-TW" altLang="en-US" b="1" dirty="0">
                <a:latin typeface="微軟正黑體" panose="020B0604030504040204" pitchFamily="34" charset="-120"/>
                <a:ea typeface="微軟正黑體" panose="020B0604030504040204" pitchFamily="34" charset="-120"/>
              </a:rPr>
              <a:t>共</a:t>
            </a:r>
            <a:r>
              <a:rPr lang="en-US" altLang="zh-TW" b="1" dirty="0">
                <a:latin typeface="微軟正黑體" panose="020B0604030504040204" pitchFamily="34" charset="-120"/>
                <a:ea typeface="微軟正黑體" panose="020B0604030504040204" pitchFamily="34" charset="-120"/>
              </a:rPr>
              <a:t>130</a:t>
            </a:r>
            <a:r>
              <a:rPr lang="zh-TW" altLang="zh-TW" b="1" dirty="0">
                <a:latin typeface="微軟正黑體" panose="020B0604030504040204" pitchFamily="34" charset="-120"/>
                <a:ea typeface="微軟正黑體" panose="020B0604030504040204" pitchFamily="34" charset="-120"/>
              </a:rPr>
              <a:t>項資料集，多</a:t>
            </a:r>
            <a:r>
              <a:rPr lang="zh-TW" altLang="zh-TW" b="1" dirty="0" smtClean="0">
                <a:latin typeface="微軟正黑體" panose="020B0604030504040204" pitchFamily="34" charset="-120"/>
                <a:ea typeface="微軟正黑體" panose="020B0604030504040204" pitchFamily="34" charset="-120"/>
              </a:rPr>
              <a:t>項瀏覽</a:t>
            </a:r>
            <a:r>
              <a:rPr lang="en-US" altLang="zh-TW" b="1" dirty="0">
                <a:latin typeface="微軟正黑體" panose="020B0604030504040204" pitchFamily="34" charset="-120"/>
                <a:ea typeface="微軟正黑體" panose="020B0604030504040204" pitchFamily="34" charset="-120"/>
              </a:rPr>
              <a:t>/</a:t>
            </a:r>
            <a:r>
              <a:rPr lang="zh-TW" altLang="zh-TW" b="1" dirty="0">
                <a:latin typeface="微軟正黑體" panose="020B0604030504040204" pitchFamily="34" charset="-120"/>
                <a:ea typeface="微軟正黑體" panose="020B0604030504040204" pitchFamily="34" charset="-120"/>
              </a:rPr>
              <a:t>下載量排名在「投資理財類」前</a:t>
            </a:r>
            <a:r>
              <a:rPr lang="en-US" altLang="zh-TW" b="1" dirty="0">
                <a:latin typeface="微軟正黑體" panose="020B0604030504040204" pitchFamily="34" charset="-120"/>
                <a:ea typeface="微軟正黑體" panose="020B0604030504040204" pitchFamily="34" charset="-120"/>
              </a:rPr>
              <a:t>50</a:t>
            </a:r>
            <a:r>
              <a:rPr lang="zh-TW" altLang="zh-TW" b="1" dirty="0" smtClean="0">
                <a:latin typeface="微軟正黑體" panose="020B0604030504040204" pitchFamily="34" charset="-120"/>
                <a:ea typeface="微軟正黑體" panose="020B0604030504040204" pitchFamily="34" charset="-120"/>
              </a:rPr>
              <a:t>名</a:t>
            </a:r>
            <a:r>
              <a:rPr lang="zh-TW" altLang="en-US" b="1" dirty="0" smtClean="0">
                <a:latin typeface="微軟正黑體" panose="020B0604030504040204" pitchFamily="34" charset="-120"/>
                <a:ea typeface="微軟正黑體" panose="020B0604030504040204" pitchFamily="34" charset="-120"/>
              </a:rPr>
              <a:t>。</a:t>
            </a:r>
            <a:r>
              <a:rPr lang="zh-TW" altLang="zh-TW" b="1" dirty="0" smtClean="0">
                <a:latin typeface="微軟正黑體" panose="020B0604030504040204" pitchFamily="34" charset="-120"/>
                <a:ea typeface="微軟正黑體" panose="020B0604030504040204" pitchFamily="34" charset="-120"/>
                <a:cs typeface="Mangal" panose="02040503050203030202" pitchFamily="18" charset="0"/>
              </a:rPr>
              <a:t>期貨</a:t>
            </a:r>
            <a:r>
              <a:rPr lang="zh-TW" altLang="zh-TW" b="1" dirty="0">
                <a:latin typeface="微軟正黑體" panose="020B0604030504040204" pitchFamily="34" charset="-120"/>
                <a:ea typeface="微軟正黑體" panose="020B0604030504040204" pitchFamily="34" charset="-120"/>
                <a:cs typeface="Mangal" panose="02040503050203030202" pitchFamily="18" charset="0"/>
              </a:rPr>
              <a:t>市場資訊與</a:t>
            </a:r>
            <a:r>
              <a:rPr lang="zh-TW" altLang="en-US" b="1" dirty="0">
                <a:latin typeface="微軟正黑體" panose="020B0604030504040204" pitchFamily="34" charset="-120"/>
                <a:ea typeface="微軟正黑體" panose="020B0604030504040204" pitchFamily="34" charset="-120"/>
                <a:cs typeface="Mangal" panose="02040503050203030202" pitchFamily="18" charset="0"/>
              </a:rPr>
              <a:t>其他</a:t>
            </a:r>
            <a:r>
              <a:rPr lang="zh-TW" altLang="zh-TW" b="1" dirty="0">
                <a:latin typeface="微軟正黑體" panose="020B0604030504040204" pitchFamily="34" charset="-120"/>
                <a:ea typeface="微軟正黑體" panose="020B0604030504040204" pitchFamily="34" charset="-120"/>
                <a:cs typeface="Mangal" panose="02040503050203030202" pitchFamily="18" charset="0"/>
              </a:rPr>
              <a:t>市場</a:t>
            </a:r>
            <a:r>
              <a:rPr lang="zh-TW" altLang="en-US" b="1" dirty="0">
                <a:latin typeface="微軟正黑體" panose="020B0604030504040204" pitchFamily="34" charset="-120"/>
                <a:ea typeface="微軟正黑體" panose="020B0604030504040204" pitchFamily="34" charset="-120"/>
                <a:cs typeface="Mangal" panose="02040503050203030202" pitchFamily="18" charset="0"/>
              </a:rPr>
              <a:t>資訊</a:t>
            </a:r>
            <a:r>
              <a:rPr lang="zh-TW" altLang="zh-TW" b="1" dirty="0">
                <a:latin typeface="微軟正黑體" panose="020B0604030504040204" pitchFamily="34" charset="-120"/>
                <a:ea typeface="微軟正黑體" panose="020B0604030504040204" pitchFamily="34" charset="-120"/>
                <a:cs typeface="Mangal" panose="02040503050203030202" pitchFamily="18" charset="0"/>
              </a:rPr>
              <a:t>高度相關，透過</a:t>
            </a:r>
            <a:r>
              <a:rPr lang="zh-TW" altLang="zh-TW" b="1" dirty="0" smtClean="0">
                <a:latin typeface="微軟正黑體" panose="020B0604030504040204" pitchFamily="34" charset="-120"/>
                <a:ea typeface="微軟正黑體" panose="020B0604030504040204" pitchFamily="34" charset="-120"/>
                <a:cs typeface="Mangal" panose="02040503050203030202" pitchFamily="18" charset="0"/>
              </a:rPr>
              <a:t>結合外部</a:t>
            </a:r>
            <a:r>
              <a:rPr lang="zh-TW" altLang="zh-TW" b="1" dirty="0">
                <a:latin typeface="微軟正黑體" panose="020B0604030504040204" pitchFamily="34" charset="-120"/>
                <a:ea typeface="微軟正黑體" panose="020B0604030504040204" pitchFamily="34" charset="-120"/>
                <a:cs typeface="Mangal" panose="02040503050203030202" pitchFamily="18" charset="0"/>
              </a:rPr>
              <a:t>資訊</a:t>
            </a:r>
            <a:r>
              <a:rPr lang="zh-TW" altLang="zh-TW" b="1" dirty="0" smtClean="0">
                <a:latin typeface="微軟正黑體" panose="020B0604030504040204" pitchFamily="34" charset="-120"/>
                <a:ea typeface="微軟正黑體" panose="020B0604030504040204" pitchFamily="34" charset="-120"/>
                <a:cs typeface="Mangal" panose="02040503050203030202" pitchFamily="18" charset="0"/>
              </a:rPr>
              <a:t>，可</a:t>
            </a:r>
            <a:r>
              <a:rPr lang="zh-TW" altLang="zh-TW" b="1" dirty="0">
                <a:latin typeface="微軟正黑體" panose="020B0604030504040204" pitchFamily="34" charset="-120"/>
                <a:ea typeface="微軟正黑體" panose="020B0604030504040204" pitchFamily="34" charset="-120"/>
                <a:cs typeface="Mangal" panose="02040503050203030202" pitchFamily="18" charset="0"/>
              </a:rPr>
              <a:t>用更</a:t>
            </a:r>
            <a:r>
              <a:rPr lang="zh-TW" altLang="zh-TW" b="1" dirty="0" smtClean="0">
                <a:latin typeface="微軟正黑體" panose="020B0604030504040204" pitchFamily="34" charset="-120"/>
                <a:ea typeface="微軟正黑體" panose="020B0604030504040204" pitchFamily="34" charset="-120"/>
                <a:cs typeface="Mangal" panose="02040503050203030202" pitchFamily="18" charset="0"/>
              </a:rPr>
              <a:t>創新方式分析金融市場變化</a:t>
            </a:r>
            <a:endParaRPr lang="en-US" altLang="zh-TW" b="1" dirty="0" smtClean="0">
              <a:latin typeface="微軟正黑體" panose="020B0604030504040204" pitchFamily="34" charset="-120"/>
              <a:ea typeface="微軟正黑體" panose="020B0604030504040204" pitchFamily="34" charset="-120"/>
              <a:cs typeface="Mangal" panose="02040503050203030202" pitchFamily="18" charset="0"/>
            </a:endParaRPr>
          </a:p>
          <a:p>
            <a:pPr>
              <a:lnSpc>
                <a:spcPts val="2300"/>
              </a:lnSpc>
            </a:pPr>
            <a:endParaRPr lang="en-US" altLang="zh-TW" b="1" dirty="0" smtClean="0">
              <a:latin typeface="微軟正黑體" panose="020B0604030504040204" pitchFamily="34" charset="-120"/>
              <a:ea typeface="微軟正黑體" panose="020B0604030504040204" pitchFamily="34" charset="-120"/>
            </a:endParaRPr>
          </a:p>
          <a:p>
            <a:pPr algn="just"/>
            <a:r>
              <a:rPr lang="zh-TW" altLang="zh-TW" b="1" dirty="0" smtClean="0">
                <a:latin typeface="微軟正黑體" panose="020B0604030504040204" pitchFamily="34" charset="-120"/>
                <a:ea typeface="微軟正黑體" panose="020B0604030504040204" pitchFamily="34" charset="-120"/>
              </a:rPr>
              <a:t>交易人</a:t>
            </a:r>
            <a:r>
              <a:rPr lang="zh-TW" altLang="zh-TW" b="1" dirty="0">
                <a:latin typeface="微軟正黑體" panose="020B0604030504040204" pitchFamily="34" charset="-120"/>
                <a:ea typeface="微軟正黑體" panose="020B0604030504040204" pitchFamily="34" charset="-120"/>
              </a:rPr>
              <a:t>及業者藉由新</a:t>
            </a:r>
            <a:r>
              <a:rPr lang="zh-TW" altLang="zh-TW" b="1" dirty="0" smtClean="0">
                <a:latin typeface="微軟正黑體" panose="020B0604030504040204" pitchFamily="34" charset="-120"/>
                <a:ea typeface="微軟正黑體" panose="020B0604030504040204" pitchFamily="34" charset="-120"/>
              </a:rPr>
              <a:t>資訊技術</a:t>
            </a:r>
            <a:r>
              <a:rPr lang="zh-TW" altLang="en-US" b="1" dirty="0" smtClean="0">
                <a:latin typeface="微軟正黑體" panose="020B0604030504040204" pitchFamily="34" charset="-120"/>
                <a:ea typeface="微軟正黑體" panose="020B0604030504040204" pitchFamily="34" charset="-120"/>
              </a:rPr>
              <a:t>或</a:t>
            </a:r>
            <a:r>
              <a:rPr lang="zh-TW" altLang="zh-TW" b="1" dirty="0" smtClean="0">
                <a:latin typeface="微軟正黑體" panose="020B0604030504040204" pitchFamily="34" charset="-120"/>
                <a:ea typeface="微軟正黑體" panose="020B0604030504040204" pitchFamily="34" charset="-120"/>
              </a:rPr>
              <a:t>結合</a:t>
            </a:r>
            <a:r>
              <a:rPr lang="zh-TW" altLang="zh-TW" b="1" dirty="0">
                <a:latin typeface="微軟正黑體" panose="020B0604030504040204" pitchFamily="34" charset="-120"/>
                <a:ea typeface="微軟正黑體" panose="020B0604030504040204" pitchFamily="34" charset="-120"/>
              </a:rPr>
              <a:t>大數據分析，產製具交易決策關鍵參考資料，常見於理財</a:t>
            </a:r>
            <a:r>
              <a:rPr lang="zh-TW" altLang="zh-TW" b="1" dirty="0" smtClean="0">
                <a:latin typeface="微軟正黑體" panose="020B0604030504040204" pitchFamily="34" charset="-120"/>
                <a:ea typeface="微軟正黑體" panose="020B0604030504040204" pitchFamily="34" charset="-120"/>
              </a:rPr>
              <a:t>軟體</a:t>
            </a:r>
            <a:r>
              <a:rPr lang="zh-TW" altLang="en-US" b="1" dirty="0" smtClean="0">
                <a:latin typeface="新細明體" panose="02020500000000000000" pitchFamily="18" charset="-120"/>
                <a:ea typeface="新細明體" panose="02020500000000000000" pitchFamily="18" charset="-120"/>
              </a:rPr>
              <a:t>、</a:t>
            </a:r>
            <a:r>
              <a:rPr lang="zh-TW" altLang="zh-TW" b="1" dirty="0" smtClean="0">
                <a:latin typeface="微軟正黑體" panose="020B0604030504040204" pitchFamily="34" charset="-120"/>
                <a:ea typeface="微軟正黑體" panose="020B0604030504040204" pitchFamily="34" charset="-120"/>
              </a:rPr>
              <a:t>投資</a:t>
            </a:r>
            <a:r>
              <a:rPr lang="zh-TW" altLang="zh-TW" b="1" dirty="0">
                <a:latin typeface="微軟正黑體" panose="020B0604030504040204" pitchFamily="34" charset="-120"/>
                <a:ea typeface="微軟正黑體" panose="020B0604030504040204" pitchFamily="34" charset="-120"/>
              </a:rPr>
              <a:t>研究</a:t>
            </a:r>
            <a:r>
              <a:rPr lang="zh-TW" altLang="zh-TW" b="1" dirty="0" smtClean="0">
                <a:latin typeface="微軟正黑體" panose="020B0604030504040204" pitchFamily="34" charset="-120"/>
                <a:ea typeface="微軟正黑體" panose="020B0604030504040204" pitchFamily="34" charset="-120"/>
              </a:rPr>
              <a:t>網站</a:t>
            </a:r>
            <a:r>
              <a:rPr lang="zh-TW" altLang="en-US" b="1" dirty="0" smtClean="0">
                <a:latin typeface="微軟正黑體" panose="020B0604030504040204" pitchFamily="34" charset="-120"/>
                <a:ea typeface="微軟正黑體" panose="020B0604030504040204" pitchFamily="34" charset="-120"/>
              </a:rPr>
              <a:t>及程式交易軟體。業者</a:t>
            </a:r>
            <a:r>
              <a:rPr lang="zh-TW" altLang="en-US" b="1" dirty="0">
                <a:latin typeface="微軟正黑體" panose="020B0604030504040204" pitchFamily="34" charset="-120"/>
                <a:ea typeface="微軟正黑體" panose="020B0604030504040204" pitchFamily="34" charset="-120"/>
              </a:rPr>
              <a:t>提供客戶加值期貨市場資訊，創造營</a:t>
            </a:r>
            <a:r>
              <a:rPr lang="zh-TW" altLang="en-US" b="1" dirty="0" smtClean="0">
                <a:latin typeface="微軟正黑體" panose="020B0604030504040204" pitchFamily="34" charset="-120"/>
                <a:ea typeface="微軟正黑體" panose="020B0604030504040204" pitchFamily="34" charset="-120"/>
              </a:rPr>
              <a:t>收</a:t>
            </a:r>
            <a:r>
              <a:rPr lang="zh-TW" altLang="en-US" b="1" dirty="0">
                <a:latin typeface="新細明體" panose="02020500000000000000" pitchFamily="18" charset="-120"/>
                <a:ea typeface="新細明體" panose="02020500000000000000" pitchFamily="18" charset="-120"/>
              </a:rPr>
              <a:t>。</a:t>
            </a:r>
            <a:r>
              <a:rPr lang="zh-TW" altLang="en-US" b="1" dirty="0" smtClean="0">
                <a:latin typeface="微軟正黑體" panose="020B0604030504040204" pitchFamily="34" charset="-120"/>
                <a:ea typeface="微軟正黑體" panose="020B0604030504040204" pitchFamily="34" charset="-120"/>
              </a:rPr>
              <a:t>而市場</a:t>
            </a:r>
            <a:r>
              <a:rPr lang="zh-TW" altLang="en-US" b="1" dirty="0">
                <a:latin typeface="微軟正黑體" panose="020B0604030504040204" pitchFamily="34" charset="-120"/>
                <a:ea typeface="微軟正黑體" panose="020B0604030504040204" pitchFamily="34" charset="-120"/>
              </a:rPr>
              <a:t>透明度提升，</a:t>
            </a:r>
            <a:r>
              <a:rPr lang="zh-TW" altLang="en-US" b="1" dirty="0" smtClean="0">
                <a:latin typeface="微軟正黑體" panose="020B0604030504040204" pitchFamily="34" charset="-120"/>
                <a:ea typeface="微軟正黑體" panose="020B0604030504040204" pitchFamily="34" charset="-120"/>
              </a:rPr>
              <a:t>有助於</a:t>
            </a:r>
            <a:r>
              <a:rPr lang="zh-TW" altLang="en-US" b="1" dirty="0">
                <a:latin typeface="微軟正黑體" panose="020B0604030504040204" pitchFamily="34" charset="-120"/>
                <a:ea typeface="微軟正黑體" panose="020B0604030504040204" pitchFamily="34" charset="-120"/>
              </a:rPr>
              <a:t>交易人自主分析，</a:t>
            </a:r>
            <a:r>
              <a:rPr lang="zh-TW" altLang="en-US" b="1" dirty="0" smtClean="0">
                <a:latin typeface="微軟正黑體" panose="020B0604030504040204" pitchFamily="34" charset="-120"/>
                <a:ea typeface="微軟正黑體" panose="020B0604030504040204" pitchFamily="34" charset="-120"/>
              </a:rPr>
              <a:t>刺激交易意願，進而衍生更</a:t>
            </a:r>
            <a:r>
              <a:rPr lang="zh-TW" altLang="en-US" b="1" dirty="0">
                <a:latin typeface="微軟正黑體" panose="020B0604030504040204" pitchFamily="34" charset="-120"/>
                <a:ea typeface="微軟正黑體" panose="020B0604030504040204" pitchFamily="34" charset="-120"/>
              </a:rPr>
              <a:t>多交易</a:t>
            </a:r>
            <a:r>
              <a:rPr lang="zh-TW" altLang="en-US" b="1" dirty="0" smtClean="0">
                <a:latin typeface="微軟正黑體" panose="020B0604030504040204" pitchFamily="34" charset="-120"/>
                <a:ea typeface="微軟正黑體" panose="020B0604030504040204" pitchFamily="34" charset="-120"/>
              </a:rPr>
              <a:t>，促進</a:t>
            </a:r>
            <a:r>
              <a:rPr lang="zh-TW" altLang="en-US" b="1" dirty="0">
                <a:latin typeface="微軟正黑體" panose="020B0604030504040204" pitchFamily="34" charset="-120"/>
                <a:ea typeface="微軟正黑體" panose="020B0604030504040204" pitchFamily="34" charset="-120"/>
              </a:rPr>
              <a:t>市場流動性提升</a:t>
            </a:r>
            <a:r>
              <a:rPr lang="zh-TW" altLang="en-US" b="1" dirty="0" smtClean="0">
                <a:latin typeface="微軟正黑體" panose="020B0604030504040204" pitchFamily="34" charset="-120"/>
                <a:ea typeface="微軟正黑體" panose="020B0604030504040204" pitchFamily="34" charset="-120"/>
              </a:rPr>
              <a:t>，整體市場</a:t>
            </a:r>
            <a:r>
              <a:rPr lang="zh-TW" altLang="en-US" b="1" dirty="0">
                <a:latin typeface="微軟正黑體" panose="020B0604030504040204" pitchFamily="34" charset="-120"/>
                <a:ea typeface="微軟正黑體" panose="020B0604030504040204" pitchFamily="34" charset="-120"/>
              </a:rPr>
              <a:t>更為健全</a:t>
            </a:r>
          </a:p>
          <a:p>
            <a:pPr algn="just"/>
            <a:endParaRPr lang="zh-TW" altLang="en-US" b="1" dirty="0">
              <a:latin typeface="微軟正黑體" panose="020B0604030504040204" pitchFamily="34" charset="-120"/>
              <a:ea typeface="微軟正黑體" panose="020B0604030504040204" pitchFamily="34" charset="-120"/>
            </a:endParaRPr>
          </a:p>
          <a:p>
            <a:pPr algn="just"/>
            <a:r>
              <a:rPr lang="zh-TW" altLang="en-US" b="1" dirty="0">
                <a:latin typeface="微軟正黑體" panose="020B0604030504040204" pitchFamily="34" charset="-120"/>
                <a:ea typeface="微軟正黑體" panose="020B0604030504040204" pitchFamily="34" charset="-120"/>
              </a:rPr>
              <a:t>藉由期貨市場</a:t>
            </a:r>
            <a:r>
              <a:rPr lang="zh-TW" altLang="en-US" b="1" dirty="0" smtClean="0">
                <a:latin typeface="微軟正黑體" panose="020B0604030504040204" pitchFamily="34" charset="-120"/>
                <a:ea typeface="微軟正黑體" panose="020B0604030504040204" pitchFamily="34" charset="-120"/>
              </a:rPr>
              <a:t>完整之開放</a:t>
            </a:r>
            <a:r>
              <a:rPr lang="zh-TW" altLang="en-US" b="1" dirty="0">
                <a:latin typeface="微軟正黑體" panose="020B0604030504040204" pitchFamily="34" charset="-120"/>
                <a:ea typeface="微軟正黑體" panose="020B0604030504040204" pitchFamily="34" charset="-120"/>
              </a:rPr>
              <a:t>資料，學術</a:t>
            </a:r>
            <a:r>
              <a:rPr lang="zh-TW" altLang="en-US" b="1" dirty="0" smtClean="0">
                <a:latin typeface="微軟正黑體" panose="020B0604030504040204" pitchFamily="34" charset="-120"/>
                <a:ea typeface="微軟正黑體" panose="020B0604030504040204" pitchFamily="34" charset="-120"/>
              </a:rPr>
              <a:t>單位以理論</a:t>
            </a:r>
            <a:r>
              <a:rPr lang="zh-TW" altLang="en-US" b="1" dirty="0">
                <a:latin typeface="微軟正黑體" panose="020B0604030504040204" pitchFamily="34" charset="-120"/>
                <a:ea typeface="微軟正黑體" panose="020B0604030504040204" pitchFamily="34" charset="-120"/>
              </a:rPr>
              <a:t>模型或其他大數據分析方法，</a:t>
            </a:r>
            <a:r>
              <a:rPr lang="zh-TW" altLang="en-US" b="1" dirty="0" smtClean="0">
                <a:latin typeface="微軟正黑體" panose="020B0604030504040204" pitchFamily="34" charset="-120"/>
                <a:ea typeface="微軟正黑體" panose="020B0604030504040204" pitchFamily="34" charset="-120"/>
              </a:rPr>
              <a:t>就市場</a:t>
            </a:r>
            <a:r>
              <a:rPr lang="zh-TW" altLang="en-US" b="1" dirty="0">
                <a:latin typeface="微軟正黑體" panose="020B0604030504040204" pitchFamily="34" charset="-120"/>
                <a:ea typeface="微軟正黑體" panose="020B0604030504040204" pitchFamily="34" charset="-120"/>
              </a:rPr>
              <a:t>結構或交易策略等題目進行</a:t>
            </a:r>
            <a:r>
              <a:rPr lang="zh-TW" altLang="en-US" b="1" dirty="0" smtClean="0">
                <a:latin typeface="微軟正黑體" panose="020B0604030504040204" pitchFamily="34" charset="-120"/>
                <a:ea typeface="微軟正黑體" panose="020B0604030504040204" pitchFamily="34" charset="-120"/>
              </a:rPr>
              <a:t>實證</a:t>
            </a:r>
            <a:r>
              <a:rPr lang="zh-TW" altLang="en-US" b="1" dirty="0">
                <a:latin typeface="微軟正黑體" panose="020B0604030504040204" pitchFamily="34" charset="-120"/>
                <a:ea typeface="微軟正黑體" panose="020B0604030504040204" pitchFamily="34" charset="-120"/>
              </a:rPr>
              <a:t>，</a:t>
            </a:r>
            <a:r>
              <a:rPr lang="en-US" altLang="zh-TW" b="1" dirty="0" smtClean="0">
                <a:latin typeface="微軟正黑體" panose="020B0604030504040204" pitchFamily="34" charset="-120"/>
                <a:ea typeface="微軟正黑體" panose="020B0604030504040204" pitchFamily="34" charset="-120"/>
              </a:rPr>
              <a:t>108</a:t>
            </a:r>
            <a:r>
              <a:rPr lang="zh-TW" altLang="en-US" b="1" dirty="0">
                <a:latin typeface="微軟正黑體" panose="020B0604030504040204" pitchFamily="34" charset="-120"/>
                <a:ea typeface="微軟正黑體" panose="020B0604030504040204" pitchFamily="34" charset="-120"/>
              </a:rPr>
              <a:t>年國內碩博士論文，</a:t>
            </a:r>
            <a:r>
              <a:rPr lang="zh-TW" altLang="en-US" b="1" dirty="0" smtClean="0">
                <a:latin typeface="微軟正黑體" panose="020B0604030504040204" pitchFamily="34" charset="-120"/>
                <a:ea typeface="微軟正黑體" panose="020B0604030504040204" pitchFamily="34" charset="-120"/>
              </a:rPr>
              <a:t>應用相關資料</a:t>
            </a:r>
            <a:r>
              <a:rPr lang="zh-TW" altLang="en-US" b="1" dirty="0">
                <a:latin typeface="微軟正黑體" panose="020B0604030504040204" pitchFamily="34" charset="-120"/>
                <a:ea typeface="微軟正黑體" panose="020B0604030504040204" pitchFamily="34" charset="-120"/>
              </a:rPr>
              <a:t>進行</a:t>
            </a:r>
            <a:r>
              <a:rPr lang="zh-TW" altLang="en-US" b="1" dirty="0" smtClean="0">
                <a:latin typeface="微軟正黑體" panose="020B0604030504040204" pitchFamily="34" charset="-120"/>
                <a:ea typeface="微軟正黑體" panose="020B0604030504040204" pitchFamily="34" charset="-120"/>
              </a:rPr>
              <a:t>研究即</a:t>
            </a:r>
            <a:r>
              <a:rPr lang="zh-TW" altLang="en-US" b="1" dirty="0">
                <a:latin typeface="微軟正黑體" panose="020B0604030504040204" pitchFamily="34" charset="-120"/>
                <a:ea typeface="微軟正黑體" panose="020B0604030504040204" pitchFamily="34" charset="-120"/>
              </a:rPr>
              <a:t>達</a:t>
            </a:r>
            <a:r>
              <a:rPr lang="en-US" altLang="zh-TW" b="1" dirty="0">
                <a:latin typeface="微軟正黑體" panose="020B0604030504040204" pitchFamily="34" charset="-120"/>
                <a:ea typeface="微軟正黑體" panose="020B0604030504040204" pitchFamily="34" charset="-120"/>
              </a:rPr>
              <a:t>77</a:t>
            </a:r>
            <a:r>
              <a:rPr lang="zh-TW" altLang="en-US" b="1" dirty="0">
                <a:latin typeface="微軟正黑體" panose="020B0604030504040204" pitchFamily="34" charset="-120"/>
                <a:ea typeface="微軟正黑體" panose="020B0604030504040204" pitchFamily="34" charset="-120"/>
              </a:rPr>
              <a:t>篇</a:t>
            </a:r>
          </a:p>
          <a:p>
            <a:pPr algn="just"/>
            <a:endParaRPr lang="en-US" altLang="zh-TW" b="1" dirty="0" smtClean="0"/>
          </a:p>
          <a:p>
            <a:pPr algn="just"/>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未來潛力發展，期貨業者可</a:t>
            </a:r>
            <a:r>
              <a:rPr lang="zh-TW" altLang="en-US" b="1" dirty="0">
                <a:latin typeface="微軟正黑體" panose="020B0604030504040204" pitchFamily="34" charset="-120"/>
                <a:ea typeface="微軟正黑體" panose="020B0604030504040204" pitchFamily="34" charset="-120"/>
                <a:cs typeface="Mangal" panose="02040503050203030202" pitchFamily="18" charset="0"/>
              </a:rPr>
              <a:t>與金融科技創新業者及傳統金融業者合作，結合「期貨市場資訊」、「客戶個人資料」及「其他外部資訊」，運用</a:t>
            </a:r>
            <a:r>
              <a:rPr lang="en-US" altLang="zh-TW" b="1" dirty="0">
                <a:latin typeface="微軟正黑體" panose="020B0604030504040204" pitchFamily="34" charset="-120"/>
                <a:ea typeface="微軟正黑體" panose="020B0604030504040204" pitchFamily="34" charset="-120"/>
                <a:cs typeface="Mangal" panose="02040503050203030202" pitchFamily="18" charset="0"/>
              </a:rPr>
              <a:t>AI</a:t>
            </a:r>
            <a:r>
              <a:rPr lang="zh-TW" altLang="en-US" b="1" dirty="0">
                <a:latin typeface="微軟正黑體" panose="020B0604030504040204" pitchFamily="34" charset="-120"/>
                <a:ea typeface="微軟正黑體" panose="020B0604030504040204" pitchFamily="34" charset="-120"/>
                <a:cs typeface="Mangal" panose="02040503050203030202" pitchFamily="18" charset="0"/>
              </a:rPr>
              <a:t>智能</a:t>
            </a: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發展</a:t>
            </a:r>
            <a:r>
              <a:rPr lang="zh-TW" altLang="en-US" b="1" dirty="0">
                <a:latin typeface="微軟正黑體" panose="020B0604030504040204" pitchFamily="34" charset="-120"/>
                <a:ea typeface="微軟正黑體" panose="020B0604030504040204" pitchFamily="34" charset="-120"/>
                <a:cs typeface="Mangal" panose="02040503050203030202" pitchFamily="18" charset="0"/>
              </a:rPr>
              <a:t>「期貨理財機器人</a:t>
            </a:r>
            <a:r>
              <a:rPr lang="zh-TW" altLang="en-US" b="1" dirty="0" smtClean="0">
                <a:latin typeface="微軟正黑體" panose="020B0604030504040204" pitchFamily="34" charset="-120"/>
                <a:ea typeface="微軟正黑體" panose="020B0604030504040204" pitchFamily="34" charset="-120"/>
                <a:cs typeface="Mangal" panose="02040503050203030202" pitchFamily="18" charset="0"/>
              </a:rPr>
              <a:t>」等創新服務；學校單位亦可應用更多期貨商品資訊，結合其他經濟指標，對跨市場或全球經濟之潛在情勢做相關研究</a:t>
            </a:r>
            <a:endParaRPr lang="zh-TW" altLang="en-US" b="1" dirty="0">
              <a:latin typeface="微軟正黑體" panose="020B0604030504040204" pitchFamily="34" charset="-120"/>
              <a:ea typeface="微軟正黑體" panose="020B0604030504040204" pitchFamily="34" charset="-120"/>
            </a:endParaRPr>
          </a:p>
          <a:p>
            <a:pPr>
              <a:lnSpc>
                <a:spcPts val="2300"/>
              </a:lnSpc>
            </a:pPr>
            <a:endParaRPr lang="en-US" altLang="zh-TW" b="1" dirty="0" smtClean="0">
              <a:latin typeface="微軟正黑體" panose="020B0604030504040204" pitchFamily="34" charset="-120"/>
              <a:ea typeface="微軟正黑體" panose="020B0604030504040204" pitchFamily="34" charset="-120"/>
              <a:cs typeface="Mangal" panose="02040503050203030202" pitchFamily="18" charset="0"/>
            </a:endParaRPr>
          </a:p>
          <a:p>
            <a:pPr algn="just"/>
            <a:endParaRPr lang="en-US" altLang="zh-TW" b="1" dirty="0">
              <a:latin typeface="微軟正黑體" panose="020B0604030504040204" pitchFamily="34" charset="-120"/>
              <a:ea typeface="微軟正黑體" panose="020B0604030504040204" pitchFamily="34" charset="-120"/>
            </a:endParaRPr>
          </a:p>
        </p:txBody>
      </p:sp>
      <p:sp>
        <p:nvSpPr>
          <p:cNvPr id="5" name="椭圆 25"/>
          <p:cNvSpPr/>
          <p:nvPr/>
        </p:nvSpPr>
        <p:spPr>
          <a:xfrm>
            <a:off x="253606" y="1146014"/>
            <a:ext cx="579692" cy="5796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2400" b="1" dirty="0">
                <a:solidFill>
                  <a:schemeClr val="bg1"/>
                </a:solidFill>
                <a:latin typeface="Microsoft YaHei" panose="020B0503020204020204" pitchFamily="34" charset="-122"/>
                <a:ea typeface="Microsoft YaHei" panose="020B0503020204020204" pitchFamily="34" charset="-122"/>
              </a:rPr>
              <a:t>一</a:t>
            </a:r>
            <a:endParaRPr kumimoji="1" lang="zh-CN" altLang="en-US" sz="2400" b="1" dirty="0">
              <a:solidFill>
                <a:schemeClr val="bg1"/>
              </a:solidFill>
              <a:latin typeface="Microsoft YaHei" panose="020B0503020204020204" pitchFamily="34" charset="-122"/>
              <a:ea typeface="Microsoft YaHei" panose="020B0503020204020204" pitchFamily="34" charset="-122"/>
            </a:endParaRPr>
          </a:p>
        </p:txBody>
      </p:sp>
      <p:sp>
        <p:nvSpPr>
          <p:cNvPr id="6" name="椭圆 25"/>
          <p:cNvSpPr/>
          <p:nvPr/>
        </p:nvSpPr>
        <p:spPr>
          <a:xfrm>
            <a:off x="253606" y="2489669"/>
            <a:ext cx="579692" cy="5796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2400" b="1" dirty="0">
                <a:solidFill>
                  <a:schemeClr val="bg1"/>
                </a:solidFill>
                <a:latin typeface="Microsoft YaHei" panose="020B0503020204020204" pitchFamily="34" charset="-122"/>
                <a:ea typeface="Microsoft YaHei" panose="020B0503020204020204" pitchFamily="34" charset="-122"/>
              </a:rPr>
              <a:t>二</a:t>
            </a:r>
            <a:endParaRPr kumimoji="1" lang="zh-CN" altLang="en-US" sz="2400" b="1" dirty="0">
              <a:solidFill>
                <a:schemeClr val="bg1"/>
              </a:solidFill>
              <a:latin typeface="Microsoft YaHei" panose="020B0503020204020204" pitchFamily="34" charset="-122"/>
              <a:ea typeface="Microsoft YaHei" panose="020B0503020204020204" pitchFamily="34" charset="-122"/>
            </a:endParaRPr>
          </a:p>
        </p:txBody>
      </p:sp>
      <p:sp>
        <p:nvSpPr>
          <p:cNvPr id="7" name="椭圆 25"/>
          <p:cNvSpPr/>
          <p:nvPr/>
        </p:nvSpPr>
        <p:spPr>
          <a:xfrm>
            <a:off x="237431" y="3772303"/>
            <a:ext cx="579692" cy="5796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2400" b="1" dirty="0">
                <a:solidFill>
                  <a:schemeClr val="bg1"/>
                </a:solidFill>
                <a:latin typeface="Microsoft YaHei" panose="020B0503020204020204" pitchFamily="34" charset="-122"/>
                <a:ea typeface="Microsoft YaHei" panose="020B0503020204020204" pitchFamily="34" charset="-122"/>
              </a:rPr>
              <a:t>三</a:t>
            </a:r>
            <a:endParaRPr kumimoji="1" lang="zh-CN" altLang="en-US" sz="2400" b="1" dirty="0">
              <a:solidFill>
                <a:schemeClr val="bg1"/>
              </a:solidFill>
              <a:latin typeface="Microsoft YaHei" panose="020B0503020204020204" pitchFamily="34" charset="-122"/>
              <a:ea typeface="Microsoft YaHei" panose="020B0503020204020204" pitchFamily="34" charset="-122"/>
            </a:endParaRPr>
          </a:p>
        </p:txBody>
      </p:sp>
      <p:sp>
        <p:nvSpPr>
          <p:cNvPr id="8" name="椭圆 25"/>
          <p:cNvSpPr/>
          <p:nvPr/>
        </p:nvSpPr>
        <p:spPr>
          <a:xfrm>
            <a:off x="245519" y="5045060"/>
            <a:ext cx="579692" cy="5796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2400" b="1" dirty="0">
                <a:solidFill>
                  <a:schemeClr val="bg1"/>
                </a:solidFill>
                <a:latin typeface="Microsoft YaHei" panose="020B0503020204020204" pitchFamily="34" charset="-122"/>
                <a:ea typeface="Microsoft YaHei" panose="020B0503020204020204" pitchFamily="34" charset="-122"/>
              </a:rPr>
              <a:t>四</a:t>
            </a:r>
            <a:endParaRPr kumimoji="1" lang="zh-CN" altLang="en-US" sz="2400" b="1" dirty="0">
              <a:solidFill>
                <a:schemeClr val="bg1"/>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0182069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0BB96586-F4CA-443C-99F6-19F0B5308939}"/>
              </a:ext>
            </a:extLst>
          </p:cNvPr>
          <p:cNvSpPr txBox="1">
            <a:spLocks noChangeArrowheads="1"/>
          </p:cNvSpPr>
          <p:nvPr/>
        </p:nvSpPr>
        <p:spPr bwMode="auto">
          <a:xfrm>
            <a:off x="2023479" y="2543289"/>
            <a:ext cx="5181600" cy="131112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lnSpc>
                <a:spcPct val="90000"/>
              </a:lnSpc>
              <a:spcBef>
                <a:spcPct val="0"/>
              </a:spcBef>
            </a:pPr>
            <a:r>
              <a:rPr lang="zh-TW" altLang="en-US" sz="4400" dirty="0">
                <a:solidFill>
                  <a:schemeClr val="accent1"/>
                </a:solidFill>
                <a:latin typeface="微軟正黑體" panose="020B0604030504040204" pitchFamily="34" charset="-120"/>
                <a:ea typeface="微軟正黑體" panose="020B0604030504040204" pitchFamily="34" charset="-120"/>
              </a:rPr>
              <a:t>簡報結束</a:t>
            </a:r>
          </a:p>
          <a:p>
            <a:pPr algn="ctr" eaLnBrk="1" hangingPunct="1">
              <a:lnSpc>
                <a:spcPct val="90000"/>
              </a:lnSpc>
              <a:spcBef>
                <a:spcPct val="0"/>
              </a:spcBef>
            </a:pPr>
            <a:r>
              <a:rPr lang="zh-TW" altLang="en-US" sz="4400" dirty="0">
                <a:solidFill>
                  <a:schemeClr val="accent1"/>
                </a:solidFill>
                <a:latin typeface="微軟正黑體" panose="020B0604030504040204" pitchFamily="34" charset="-120"/>
                <a:ea typeface="微軟正黑體" panose="020B0604030504040204" pitchFamily="34" charset="-120"/>
              </a:rPr>
              <a:t>謝謝！敬請指導！</a:t>
            </a:r>
          </a:p>
        </p:txBody>
      </p:sp>
      <p:sp>
        <p:nvSpPr>
          <p:cNvPr id="3" name="投影片編號版面配置區 2">
            <a:extLst>
              <a:ext uri="{FF2B5EF4-FFF2-40B4-BE49-F238E27FC236}">
                <a16:creationId xmlns:a16="http://schemas.microsoft.com/office/drawing/2014/main" id="{DD1CFF43-532D-4F4D-9715-DF2F74775E83}"/>
              </a:ext>
            </a:extLst>
          </p:cNvPr>
          <p:cNvSpPr>
            <a:spLocks noGrp="1"/>
          </p:cNvSpPr>
          <p:nvPr>
            <p:ph type="sldNum" sz="quarter" idx="12"/>
          </p:nvPr>
        </p:nvSpPr>
        <p:spPr/>
        <p:txBody>
          <a:bodyPr/>
          <a:lstStyle/>
          <a:p>
            <a:fld id="{5441CF7D-AAC9-44DB-8537-A180797F7800}" type="slidenum">
              <a:rPr lang="zh-TW" altLang="en-US" smtClean="0"/>
              <a:pPr/>
              <a:t>32</a:t>
            </a:fld>
            <a:endParaRPr lang="zh-TW" altLang="en-US"/>
          </a:p>
        </p:txBody>
      </p:sp>
    </p:spTree>
    <p:extLst>
      <p:ext uri="{BB962C8B-B14F-4D97-AF65-F5344CB8AC3E}">
        <p14:creationId xmlns:p14="http://schemas.microsoft.com/office/powerpoint/2010/main" val="1098581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投影片編號版面配置區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n"/>
              <a:defRPr kumimoji="1" sz="2800">
                <a:solidFill>
                  <a:srgbClr val="003774"/>
                </a:solidFill>
                <a:latin typeface="Arial" panose="020B0604020202020204" pitchFamily="34" charset="0"/>
                <a:ea typeface="標楷體" panose="03000509000000000000" pitchFamily="65" charset="-120"/>
              </a:defRPr>
            </a:lvl1pPr>
            <a:lvl2pPr marL="742950" indent="-285750">
              <a:spcBef>
                <a:spcPct val="20000"/>
              </a:spcBef>
              <a:buFont typeface="Wingdings" panose="05000000000000000000" pitchFamily="2" charset="2"/>
              <a:buChar char="n"/>
              <a:defRPr kumimoji="1" sz="2400">
                <a:solidFill>
                  <a:srgbClr val="003774"/>
                </a:solidFill>
                <a:latin typeface="Arial" panose="020B0604020202020204" pitchFamily="34" charset="0"/>
                <a:ea typeface="標楷體" panose="03000509000000000000" pitchFamily="65" charset="-120"/>
              </a:defRPr>
            </a:lvl2pPr>
            <a:lvl3pPr marL="1143000" indent="-228600">
              <a:spcBef>
                <a:spcPct val="20000"/>
              </a:spcBef>
              <a:buFont typeface="Wingdings" panose="05000000000000000000" pitchFamily="2" charset="2"/>
              <a:buChar char="n"/>
              <a:defRPr kumimoji="1" sz="2200">
                <a:solidFill>
                  <a:srgbClr val="003774"/>
                </a:solidFill>
                <a:latin typeface="Arial" panose="020B0604020202020204" pitchFamily="34" charset="0"/>
                <a:ea typeface="標楷體" panose="03000509000000000000" pitchFamily="65" charset="-120"/>
              </a:defRPr>
            </a:lvl3pPr>
            <a:lvl4pPr marL="1600200" indent="-228600">
              <a:spcBef>
                <a:spcPct val="20000"/>
              </a:spcBef>
              <a:buFont typeface="Wingdings" panose="05000000000000000000" pitchFamily="2" charset="2"/>
              <a:buChar char="n"/>
              <a:defRPr kumimoji="1" sz="2000">
                <a:solidFill>
                  <a:srgbClr val="003774"/>
                </a:solidFill>
                <a:latin typeface="Arial" panose="020B0604020202020204" pitchFamily="34" charset="0"/>
                <a:ea typeface="標楷體" panose="03000509000000000000" pitchFamily="65" charset="-120"/>
              </a:defRPr>
            </a:lvl4pPr>
            <a:lvl5pPr marL="2057400" indent="-228600">
              <a:spcBef>
                <a:spcPct val="20000"/>
              </a:spcBef>
              <a:buFont typeface="Wingdings" panose="05000000000000000000" pitchFamily="2" charset="2"/>
              <a:buChar char="n"/>
              <a:defRPr kumimoji="1">
                <a:solidFill>
                  <a:srgbClr val="003774"/>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Font typeface="Wingdings" panose="05000000000000000000" pitchFamily="2" charset="2"/>
              <a:buChar char="n"/>
              <a:defRPr kumimoji="1">
                <a:solidFill>
                  <a:srgbClr val="003774"/>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Font typeface="Wingdings" panose="05000000000000000000" pitchFamily="2" charset="2"/>
              <a:buChar char="n"/>
              <a:defRPr kumimoji="1">
                <a:solidFill>
                  <a:srgbClr val="003774"/>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Font typeface="Wingdings" panose="05000000000000000000" pitchFamily="2" charset="2"/>
              <a:buChar char="n"/>
              <a:defRPr kumimoji="1">
                <a:solidFill>
                  <a:srgbClr val="003774"/>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Font typeface="Wingdings" panose="05000000000000000000" pitchFamily="2" charset="2"/>
              <a:buChar char="n"/>
              <a:defRPr kumimoji="1">
                <a:solidFill>
                  <a:srgbClr val="003774"/>
                </a:solidFill>
                <a:latin typeface="Arial" panose="020B0604020202020204" pitchFamily="34" charset="0"/>
                <a:ea typeface="標楷體" panose="03000509000000000000" pitchFamily="65" charset="-120"/>
              </a:defRPr>
            </a:lvl9pPr>
          </a:lstStyle>
          <a:p>
            <a:pPr>
              <a:spcBef>
                <a:spcPct val="0"/>
              </a:spcBef>
              <a:buFontTx/>
              <a:buNone/>
            </a:pPr>
            <a:fld id="{698FCD00-2C78-4CEA-B007-1476AC61E77A}" type="slidenum">
              <a:rPr lang="zh-TW" altLang="en-US" sz="1400" smtClean="0">
                <a:solidFill>
                  <a:schemeClr val="tx1"/>
                </a:solidFill>
                <a:ea typeface="新細明體" panose="02020500000000000000" pitchFamily="18" charset="-120"/>
              </a:rPr>
              <a:pPr>
                <a:spcBef>
                  <a:spcPct val="0"/>
                </a:spcBef>
                <a:buFontTx/>
                <a:buNone/>
              </a:pPr>
              <a:t>4</a:t>
            </a:fld>
            <a:endParaRPr lang="en-US" altLang="zh-TW" sz="1400" smtClean="0">
              <a:solidFill>
                <a:schemeClr val="tx1"/>
              </a:solidFill>
              <a:ea typeface="新細明體" panose="02020500000000000000" pitchFamily="18" charset="-120"/>
            </a:endParaRPr>
          </a:p>
        </p:txBody>
      </p:sp>
      <p:sp>
        <p:nvSpPr>
          <p:cNvPr id="9219" name="Rectangle 2"/>
          <p:cNvSpPr>
            <a:spLocks noGrp="1" noChangeArrowheads="1"/>
          </p:cNvSpPr>
          <p:nvPr>
            <p:ph type="title"/>
          </p:nvPr>
        </p:nvSpPr>
        <p:spPr>
          <a:xfrm>
            <a:off x="457200" y="94255"/>
            <a:ext cx="7720642" cy="741145"/>
          </a:xfrm>
        </p:spPr>
        <p:txBody>
          <a:bodyPr>
            <a:normAutofit/>
          </a:bodyPr>
          <a:lstStyle/>
          <a:p>
            <a:pPr latinLnBrk="1"/>
            <a:r>
              <a:rPr lang="zh-TW" altLang="en-US" sz="3600" dirty="0" smtClean="0"/>
              <a:t>應用或服務簡介</a:t>
            </a:r>
            <a:endParaRPr lang="en-US" altLang="zh-TW" sz="3600" dirty="0" smtClean="0"/>
          </a:p>
        </p:txBody>
      </p:sp>
      <p:sp>
        <p:nvSpPr>
          <p:cNvPr id="9220" name="Rectangle 3"/>
          <p:cNvSpPr>
            <a:spLocks noGrp="1" noChangeArrowheads="1"/>
          </p:cNvSpPr>
          <p:nvPr>
            <p:ph type="body" idx="1"/>
          </p:nvPr>
        </p:nvSpPr>
        <p:spPr>
          <a:xfrm>
            <a:off x="457200" y="1454150"/>
            <a:ext cx="8058150" cy="5133975"/>
          </a:xfrm>
        </p:spPr>
        <p:txBody>
          <a:bodyPr/>
          <a:lstStyle/>
          <a:p>
            <a:pPr marL="285750" indent="-285750" algn="just" defTabSz="457200">
              <a:buFont typeface="Wingdings" panose="05000000000000000000" pitchFamily="2" charset="2"/>
              <a:buChar char="l"/>
            </a:pPr>
            <a:endParaRPr lang="en-US" altLang="zh-TW" sz="1800" b="1" dirty="0" smtClean="0"/>
          </a:p>
          <a:p>
            <a:pPr marL="285750" indent="-285750" algn="just" defTabSz="457200">
              <a:buFont typeface="Wingdings" panose="05000000000000000000" pitchFamily="2" charset="2"/>
              <a:buChar char="l"/>
            </a:pPr>
            <a:r>
              <a:rPr lang="zh-TW" altLang="en-US" sz="2000" b="1" dirty="0" smtClean="0">
                <a:solidFill>
                  <a:schemeClr val="accent1"/>
                </a:solidFill>
              </a:rPr>
              <a:t>應用或服務名稱</a:t>
            </a:r>
            <a:r>
              <a:rPr lang="zh-TW" altLang="en-US" sz="2000" b="1" dirty="0" smtClean="0">
                <a:solidFill>
                  <a:schemeClr val="accent1"/>
                </a:solidFill>
                <a:latin typeface="標楷體" panose="03000509000000000000" pitchFamily="65" charset="-120"/>
                <a:ea typeface="標楷體" panose="03000509000000000000" pitchFamily="65" charset="-120"/>
              </a:rPr>
              <a:t>：</a:t>
            </a:r>
            <a:r>
              <a:rPr lang="zh-TW" altLang="en-US" sz="2000" b="1" dirty="0" smtClean="0">
                <a:solidFill>
                  <a:schemeClr val="accent1"/>
                </a:solidFill>
              </a:rPr>
              <a:t>「</a:t>
            </a:r>
            <a:r>
              <a:rPr lang="zh-TW" altLang="zh-TW" sz="2000" b="1" dirty="0">
                <a:solidFill>
                  <a:schemeClr val="accent1"/>
                </a:solidFill>
              </a:rPr>
              <a:t>交易決策關鍵</a:t>
            </a:r>
            <a:r>
              <a:rPr lang="en-US" altLang="zh-TW" sz="2000" b="1" dirty="0">
                <a:solidFill>
                  <a:schemeClr val="accent1"/>
                </a:solidFill>
              </a:rPr>
              <a:t>—</a:t>
            </a:r>
            <a:r>
              <a:rPr lang="zh-TW" altLang="zh-TW" sz="2000" b="1" dirty="0">
                <a:solidFill>
                  <a:schemeClr val="accent1"/>
                </a:solidFill>
              </a:rPr>
              <a:t>期貨市場重要交易資訊統計</a:t>
            </a:r>
            <a:r>
              <a:rPr lang="zh-TW" altLang="en-US" sz="2000" b="1" dirty="0">
                <a:solidFill>
                  <a:schemeClr val="accent1"/>
                </a:solidFill>
              </a:rPr>
              <a:t>」</a:t>
            </a:r>
            <a:endParaRPr lang="en-US" altLang="zh-TW" sz="2000" b="1" dirty="0" smtClean="0">
              <a:solidFill>
                <a:schemeClr val="accent1"/>
              </a:solidFill>
            </a:endParaRPr>
          </a:p>
          <a:p>
            <a:pPr marL="285750" indent="-285750" algn="just" defTabSz="457200">
              <a:buFont typeface="Wingdings" panose="05000000000000000000" pitchFamily="2" charset="2"/>
              <a:buChar char="l"/>
            </a:pPr>
            <a:r>
              <a:rPr lang="zh-TW" altLang="zh-TW" sz="2000" b="1" dirty="0" smtClean="0"/>
              <a:t>期貨</a:t>
            </a:r>
            <a:r>
              <a:rPr lang="zh-TW" altLang="zh-TW" sz="2000" b="1" dirty="0"/>
              <a:t>市場具有投機、避險、套利及價格發現重要功能</a:t>
            </a:r>
            <a:r>
              <a:rPr lang="zh-TW" altLang="en-US" sz="2000" b="1" dirty="0"/>
              <a:t>，</a:t>
            </a:r>
            <a:r>
              <a:rPr lang="zh-TW" altLang="zh-TW" sz="2000" b="1" dirty="0"/>
              <a:t>為提升資訊透明度並響應政府開放資料政策，期交所在政府資料開放平台提供期貨市場重要交易資料</a:t>
            </a:r>
            <a:r>
              <a:rPr lang="zh-TW" altLang="zh-TW" sz="2000" b="1" dirty="0" smtClean="0"/>
              <a:t>集</a:t>
            </a:r>
            <a:endParaRPr lang="en-US" altLang="zh-TW" sz="2000" b="1" dirty="0"/>
          </a:p>
          <a:p>
            <a:pPr marL="285750" indent="-285750" algn="just" defTabSz="457200">
              <a:buFont typeface="Wingdings" panose="05000000000000000000" pitchFamily="2" charset="2"/>
              <a:buChar char="l"/>
            </a:pPr>
            <a:r>
              <a:rPr lang="zh-TW" altLang="zh-TW" sz="2000" b="1" dirty="0" smtClean="0"/>
              <a:t>交易人</a:t>
            </a:r>
            <a:r>
              <a:rPr lang="zh-TW" altLang="zh-TW" sz="2000" b="1" dirty="0"/>
              <a:t>及業者藉由新資訊技術及結合大數據分析，產製具交易決策關鍵參考資料，常見於理財軟體與投資研究</a:t>
            </a:r>
            <a:r>
              <a:rPr lang="zh-TW" altLang="zh-TW" sz="2000" b="1" dirty="0" smtClean="0"/>
              <a:t>網站</a:t>
            </a:r>
            <a:endParaRPr lang="en-US" altLang="zh-TW" sz="2000" b="1" dirty="0" smtClean="0"/>
          </a:p>
          <a:p>
            <a:pPr marL="285750" indent="-285750" algn="just" defTabSz="457200">
              <a:buFont typeface="Wingdings" panose="05000000000000000000" pitchFamily="2" charset="2"/>
              <a:buChar char="l"/>
            </a:pPr>
            <a:r>
              <a:rPr lang="zh-TW" altLang="en-US" sz="2000" b="1" dirty="0" smtClean="0"/>
              <a:t>學術界</a:t>
            </a:r>
            <a:r>
              <a:rPr lang="zh-TW" altLang="en-US" sz="2000" b="1" dirty="0"/>
              <a:t>利用相關資料，就期貨市場特性、結構及交易策略等面向進行研究，促進學術領域發展</a:t>
            </a:r>
            <a:endParaRPr lang="en-US" altLang="zh-TW" sz="2000" b="1" dirty="0"/>
          </a:p>
          <a:p>
            <a:pPr latinLnBrk="1">
              <a:buFont typeface="Wingdings" panose="05000000000000000000" pitchFamily="2" charset="2"/>
              <a:buChar char="Ø"/>
            </a:pPr>
            <a:endParaRPr lang="en-US" altLang="zh-TW" sz="2400" dirty="0" smtClean="0"/>
          </a:p>
          <a:p>
            <a:pPr latinLnBrk="1"/>
            <a:endParaRPr lang="en-US" altLang="zh-TW" dirty="0" smtClean="0">
              <a:latin typeface="標楷體" panose="03000509000000000000" pitchFamily="65" charset="-120"/>
            </a:endParaRPr>
          </a:p>
          <a:p>
            <a:pPr marL="285750" indent="-285750" algn="just" defTabSz="457200">
              <a:buFont typeface="Wingdings" panose="05000000000000000000" pitchFamily="2" charset="2"/>
              <a:buChar char="l"/>
            </a:pPr>
            <a:r>
              <a:rPr lang="zh-TW" altLang="en-US" sz="2000" b="1" dirty="0" smtClean="0"/>
              <a:t>證券及期貨市場交易人、</a:t>
            </a:r>
            <a:r>
              <a:rPr lang="zh-TW" altLang="zh-TW" sz="2000" b="1" dirty="0" smtClean="0"/>
              <a:t>金融機構</a:t>
            </a:r>
            <a:r>
              <a:rPr lang="zh-TW" altLang="en-US" sz="2000" b="1" dirty="0"/>
              <a:t>、</a:t>
            </a:r>
            <a:r>
              <a:rPr lang="zh-TW" altLang="zh-TW" sz="2000" b="1" dirty="0"/>
              <a:t>產業界</a:t>
            </a:r>
            <a:r>
              <a:rPr lang="zh-TW" altLang="en-US" sz="2000" b="1" dirty="0"/>
              <a:t>、</a:t>
            </a:r>
            <a:r>
              <a:rPr lang="zh-TW" altLang="zh-TW" sz="2000" b="1" dirty="0"/>
              <a:t>學術</a:t>
            </a:r>
            <a:r>
              <a:rPr lang="zh-TW" altLang="en-US" sz="2000" b="1" dirty="0"/>
              <a:t>界</a:t>
            </a:r>
            <a:endParaRPr lang="en-US" altLang="zh-TW" sz="2000" b="1" dirty="0"/>
          </a:p>
          <a:p>
            <a:pPr eaLnBrk="1" hangingPunct="1">
              <a:lnSpc>
                <a:spcPts val="3000"/>
              </a:lnSpc>
            </a:pPr>
            <a:endParaRPr lang="en-US" altLang="zh-TW" dirty="0" smtClean="0"/>
          </a:p>
          <a:p>
            <a:pPr eaLnBrk="1" hangingPunct="1">
              <a:lnSpc>
                <a:spcPts val="3000"/>
              </a:lnSpc>
            </a:pPr>
            <a:endParaRPr lang="en-US" altLang="zh-TW" sz="2200" dirty="0" smtClean="0">
              <a:latin typeface="Times New Roman" panose="02020603050405020304" pitchFamily="18" charset="0"/>
              <a:cs typeface="Times New Roman" panose="02020603050405020304" pitchFamily="18" charset="0"/>
            </a:endParaRPr>
          </a:p>
          <a:p>
            <a:pPr eaLnBrk="1" hangingPunct="1">
              <a:lnSpc>
                <a:spcPts val="3000"/>
              </a:lnSpc>
            </a:pPr>
            <a:endParaRPr lang="en-US" altLang="zh-TW" sz="2200" dirty="0" smtClean="0">
              <a:latin typeface="Times New Roman" panose="02020603050405020304" pitchFamily="18" charset="0"/>
              <a:cs typeface="Times New Roman" panose="02020603050405020304" pitchFamily="18" charset="0"/>
            </a:endParaRPr>
          </a:p>
        </p:txBody>
      </p:sp>
      <p:sp>
        <p:nvSpPr>
          <p:cNvPr id="5" name="矩形 4"/>
          <p:cNvSpPr/>
          <p:nvPr/>
        </p:nvSpPr>
        <p:spPr>
          <a:xfrm>
            <a:off x="574495" y="1223317"/>
            <a:ext cx="930113" cy="461665"/>
          </a:xfrm>
          <a:prstGeom prst="rect">
            <a:avLst/>
          </a:prstGeom>
          <a:solidFill>
            <a:schemeClr val="accent4"/>
          </a:solidFill>
        </p:spPr>
        <p:txBody>
          <a:bodyPr wrap="square" anchor="ctr">
            <a:spAutoFit/>
          </a:bodyPr>
          <a:lstStyle/>
          <a:p>
            <a:pPr algn="ctr" defTabSz="609585"/>
            <a:r>
              <a:rPr lang="zh-TW" altLang="en-US" sz="2400" b="1" dirty="0" smtClean="0">
                <a:solidFill>
                  <a:srgbClr val="35547F"/>
                </a:solidFill>
                <a:latin typeface="Microsoft YaHei" panose="020B0503020204020204" pitchFamily="34" charset="-122"/>
                <a:ea typeface="Microsoft YaHei" panose="020B0503020204020204" pitchFamily="34" charset="-122"/>
                <a:cs typeface="+mn-ea"/>
                <a:sym typeface="+mn-lt"/>
              </a:rPr>
              <a:t>簡介</a:t>
            </a:r>
            <a:endParaRPr lang="zh-CN" altLang="en-US" sz="2400" b="1" dirty="0">
              <a:solidFill>
                <a:srgbClr val="35547F"/>
              </a:solidFill>
              <a:latin typeface="Microsoft YaHei" panose="020B0503020204020204" pitchFamily="34" charset="-122"/>
              <a:ea typeface="Microsoft YaHei" panose="020B0503020204020204" pitchFamily="34" charset="-122"/>
              <a:cs typeface="+mn-ea"/>
              <a:sym typeface="+mn-lt"/>
            </a:endParaRPr>
          </a:p>
        </p:txBody>
      </p:sp>
      <p:sp>
        <p:nvSpPr>
          <p:cNvPr id="6" name="矩形 5"/>
          <p:cNvSpPr/>
          <p:nvPr/>
        </p:nvSpPr>
        <p:spPr>
          <a:xfrm>
            <a:off x="574495" y="4749918"/>
            <a:ext cx="1443288" cy="461665"/>
          </a:xfrm>
          <a:prstGeom prst="rect">
            <a:avLst/>
          </a:prstGeom>
          <a:solidFill>
            <a:schemeClr val="accent4"/>
          </a:solidFill>
        </p:spPr>
        <p:txBody>
          <a:bodyPr wrap="square" anchor="ctr">
            <a:spAutoFit/>
          </a:bodyPr>
          <a:lstStyle/>
          <a:p>
            <a:pPr latinLnBrk="1"/>
            <a:r>
              <a:rPr lang="zh-TW" altLang="zh-TW" sz="2400" b="1" dirty="0">
                <a:solidFill>
                  <a:srgbClr val="35547F"/>
                </a:solidFill>
                <a:latin typeface="Microsoft YaHei" panose="020B0503020204020204" pitchFamily="34" charset="-122"/>
                <a:ea typeface="Microsoft YaHei" panose="020B0503020204020204" pitchFamily="34" charset="-122"/>
                <a:cs typeface="+mn-ea"/>
              </a:rPr>
              <a:t>使用族群</a:t>
            </a:r>
            <a:endParaRPr lang="en-US" altLang="zh-TW" sz="2400" b="1" dirty="0">
              <a:solidFill>
                <a:srgbClr val="35547F"/>
              </a:solidFill>
              <a:latin typeface="Microsoft YaHei" panose="020B0503020204020204" pitchFamily="34" charset="-122"/>
              <a:ea typeface="Microsoft YaHei" panose="020B0503020204020204" pitchFamily="34" charset="-122"/>
              <a:cs typeface="+mn-ea"/>
            </a:endParaRPr>
          </a:p>
        </p:txBody>
      </p:sp>
    </p:spTree>
    <p:extLst>
      <p:ext uri="{BB962C8B-B14F-4D97-AF65-F5344CB8AC3E}">
        <p14:creationId xmlns:p14="http://schemas.microsoft.com/office/powerpoint/2010/main" val="1443579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編號版面配置區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n"/>
              <a:defRPr kumimoji="1" sz="2800">
                <a:solidFill>
                  <a:srgbClr val="003774"/>
                </a:solidFill>
                <a:latin typeface="Arial" panose="020B0604020202020204" pitchFamily="34" charset="0"/>
                <a:ea typeface="標楷體" panose="03000509000000000000" pitchFamily="65" charset="-120"/>
              </a:defRPr>
            </a:lvl1pPr>
            <a:lvl2pPr marL="742950" indent="-285750">
              <a:spcBef>
                <a:spcPct val="20000"/>
              </a:spcBef>
              <a:buFont typeface="Wingdings" panose="05000000000000000000" pitchFamily="2" charset="2"/>
              <a:buChar char="n"/>
              <a:defRPr kumimoji="1" sz="2400">
                <a:solidFill>
                  <a:srgbClr val="003774"/>
                </a:solidFill>
                <a:latin typeface="Arial" panose="020B0604020202020204" pitchFamily="34" charset="0"/>
                <a:ea typeface="標楷體" panose="03000509000000000000" pitchFamily="65" charset="-120"/>
              </a:defRPr>
            </a:lvl2pPr>
            <a:lvl3pPr marL="1143000" indent="-228600">
              <a:spcBef>
                <a:spcPct val="20000"/>
              </a:spcBef>
              <a:buFont typeface="Wingdings" panose="05000000000000000000" pitchFamily="2" charset="2"/>
              <a:buChar char="n"/>
              <a:defRPr kumimoji="1" sz="2200">
                <a:solidFill>
                  <a:srgbClr val="003774"/>
                </a:solidFill>
                <a:latin typeface="Arial" panose="020B0604020202020204" pitchFamily="34" charset="0"/>
                <a:ea typeface="標楷體" panose="03000509000000000000" pitchFamily="65" charset="-120"/>
              </a:defRPr>
            </a:lvl3pPr>
            <a:lvl4pPr marL="1600200" indent="-228600">
              <a:spcBef>
                <a:spcPct val="20000"/>
              </a:spcBef>
              <a:buFont typeface="Wingdings" panose="05000000000000000000" pitchFamily="2" charset="2"/>
              <a:buChar char="n"/>
              <a:defRPr kumimoji="1" sz="2000">
                <a:solidFill>
                  <a:srgbClr val="003774"/>
                </a:solidFill>
                <a:latin typeface="Arial" panose="020B0604020202020204" pitchFamily="34" charset="0"/>
                <a:ea typeface="標楷體" panose="03000509000000000000" pitchFamily="65" charset="-120"/>
              </a:defRPr>
            </a:lvl4pPr>
            <a:lvl5pPr marL="2057400" indent="-228600">
              <a:spcBef>
                <a:spcPct val="20000"/>
              </a:spcBef>
              <a:buFont typeface="Wingdings" panose="05000000000000000000" pitchFamily="2" charset="2"/>
              <a:buChar char="n"/>
              <a:defRPr kumimoji="1">
                <a:solidFill>
                  <a:srgbClr val="003774"/>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Font typeface="Wingdings" panose="05000000000000000000" pitchFamily="2" charset="2"/>
              <a:buChar char="n"/>
              <a:defRPr kumimoji="1">
                <a:solidFill>
                  <a:srgbClr val="003774"/>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Font typeface="Wingdings" panose="05000000000000000000" pitchFamily="2" charset="2"/>
              <a:buChar char="n"/>
              <a:defRPr kumimoji="1">
                <a:solidFill>
                  <a:srgbClr val="003774"/>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Font typeface="Wingdings" panose="05000000000000000000" pitchFamily="2" charset="2"/>
              <a:buChar char="n"/>
              <a:defRPr kumimoji="1">
                <a:solidFill>
                  <a:srgbClr val="003774"/>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Font typeface="Wingdings" panose="05000000000000000000" pitchFamily="2" charset="2"/>
              <a:buChar char="n"/>
              <a:defRPr kumimoji="1">
                <a:solidFill>
                  <a:srgbClr val="003774"/>
                </a:solidFill>
                <a:latin typeface="Arial" panose="020B0604020202020204" pitchFamily="34" charset="0"/>
                <a:ea typeface="標楷體" panose="03000509000000000000" pitchFamily="65" charset="-120"/>
              </a:defRPr>
            </a:lvl9pPr>
          </a:lstStyle>
          <a:p>
            <a:pPr>
              <a:spcBef>
                <a:spcPct val="0"/>
              </a:spcBef>
              <a:buFontTx/>
              <a:buNone/>
            </a:pPr>
            <a:fld id="{766BC003-D962-4FEC-8DFB-121AB7378427}" type="slidenum">
              <a:rPr lang="zh-TW" altLang="en-US" sz="1400" smtClean="0">
                <a:solidFill>
                  <a:schemeClr val="tx1"/>
                </a:solidFill>
                <a:ea typeface="新細明體" panose="02020500000000000000" pitchFamily="18" charset="-120"/>
              </a:rPr>
              <a:pPr>
                <a:spcBef>
                  <a:spcPct val="0"/>
                </a:spcBef>
                <a:buFontTx/>
                <a:buNone/>
              </a:pPr>
              <a:t>5</a:t>
            </a:fld>
            <a:endParaRPr lang="en-US" altLang="zh-TW" sz="1400" dirty="0" smtClean="0">
              <a:solidFill>
                <a:schemeClr val="tx1"/>
              </a:solidFill>
              <a:ea typeface="新細明體" panose="02020500000000000000" pitchFamily="18" charset="-120"/>
            </a:endParaRPr>
          </a:p>
        </p:txBody>
      </p:sp>
      <p:sp>
        <p:nvSpPr>
          <p:cNvPr id="11267" name="Rectangle 2"/>
          <p:cNvSpPr>
            <a:spLocks noGrp="1" noChangeArrowheads="1"/>
          </p:cNvSpPr>
          <p:nvPr>
            <p:ph type="title"/>
          </p:nvPr>
        </p:nvSpPr>
        <p:spPr/>
        <p:txBody>
          <a:bodyPr>
            <a:normAutofit/>
          </a:bodyPr>
          <a:lstStyle/>
          <a:p>
            <a:r>
              <a:rPr lang="zh-TW" altLang="en-US" sz="3600" dirty="0" smtClean="0"/>
              <a:t>應用之資料</a:t>
            </a:r>
            <a:endParaRPr lang="en-US" altLang="zh-TW" sz="3600" dirty="0" smtClean="0"/>
          </a:p>
        </p:txBody>
      </p:sp>
      <p:sp>
        <p:nvSpPr>
          <p:cNvPr id="11268" name="Rectangle 3"/>
          <p:cNvSpPr>
            <a:spLocks noGrp="1" noChangeArrowheads="1"/>
          </p:cNvSpPr>
          <p:nvPr>
            <p:ph type="body" idx="1"/>
          </p:nvPr>
        </p:nvSpPr>
        <p:spPr>
          <a:xfrm>
            <a:off x="457197" y="1066592"/>
            <a:ext cx="8229600" cy="5133975"/>
          </a:xfrm>
        </p:spPr>
        <p:txBody>
          <a:bodyPr/>
          <a:lstStyle/>
          <a:p>
            <a:pPr marL="285750" indent="-285750" algn="just" defTabSz="457200">
              <a:buFont typeface="Wingdings" panose="05000000000000000000" pitchFamily="2" charset="2"/>
              <a:buChar char="l"/>
            </a:pPr>
            <a:r>
              <a:rPr lang="zh-TW" altLang="en-US" sz="2000" b="1" dirty="0" smtClean="0"/>
              <a:t>期交所於</a:t>
            </a:r>
            <a:r>
              <a:rPr lang="en-US" altLang="zh-TW" sz="2000" b="1" dirty="0" smtClean="0"/>
              <a:t>104</a:t>
            </a:r>
            <a:r>
              <a:rPr lang="zh-TW" altLang="zh-TW" sz="2000" b="1" dirty="0"/>
              <a:t>年</a:t>
            </a:r>
            <a:r>
              <a:rPr lang="en-US" altLang="zh-TW" sz="2000" b="1" dirty="0"/>
              <a:t>2</a:t>
            </a:r>
            <a:r>
              <a:rPr lang="zh-TW" altLang="zh-TW" sz="2000" b="1" dirty="0"/>
              <a:t>月起</a:t>
            </a:r>
            <a:r>
              <a:rPr lang="zh-TW" altLang="zh-TW" sz="2000" b="1" dirty="0" smtClean="0"/>
              <a:t>陸續</a:t>
            </a:r>
            <a:r>
              <a:rPr lang="zh-TW" altLang="en-US" sz="2000" b="1" dirty="0"/>
              <a:t>在</a:t>
            </a:r>
            <a:r>
              <a:rPr lang="zh-TW" altLang="zh-TW" sz="2000" b="1" dirty="0"/>
              <a:t>政府資料開放平臺</a:t>
            </a:r>
            <a:r>
              <a:rPr lang="zh-TW" altLang="en-US" sz="2000" b="1" dirty="0"/>
              <a:t>，</a:t>
            </a:r>
            <a:r>
              <a:rPr lang="zh-TW" altLang="zh-TW" sz="2000" b="1" dirty="0"/>
              <a:t>提供期貨</a:t>
            </a:r>
            <a:r>
              <a:rPr lang="zh-TW" altLang="zh-TW" sz="2000" b="1" dirty="0" smtClean="0"/>
              <a:t>市場</a:t>
            </a:r>
            <a:r>
              <a:rPr lang="zh-TW" altLang="en-US" sz="2000" b="1" dirty="0" smtClean="0"/>
              <a:t>共</a:t>
            </a:r>
            <a:r>
              <a:rPr lang="en-US" altLang="zh-TW" sz="2000" b="1" dirty="0" smtClean="0"/>
              <a:t>130</a:t>
            </a:r>
            <a:r>
              <a:rPr lang="zh-TW" altLang="zh-TW" sz="2000" b="1" dirty="0"/>
              <a:t>項資料集</a:t>
            </a:r>
            <a:r>
              <a:rPr lang="zh-TW" altLang="zh-TW" sz="2000" b="1" dirty="0" smtClean="0"/>
              <a:t>，多項</a:t>
            </a:r>
            <a:r>
              <a:rPr lang="zh-TW" altLang="en-US" sz="2000" b="1" dirty="0" smtClean="0"/>
              <a:t>之</a:t>
            </a:r>
            <a:r>
              <a:rPr lang="zh-TW" altLang="zh-TW" sz="2000" b="1" dirty="0"/>
              <a:t>瀏覽</a:t>
            </a:r>
            <a:r>
              <a:rPr lang="en-US" altLang="zh-TW" sz="2000" b="1" dirty="0"/>
              <a:t>/</a:t>
            </a:r>
            <a:r>
              <a:rPr lang="zh-TW" altLang="zh-TW" sz="2000" b="1" dirty="0"/>
              <a:t>下載量排名在「投資理財類」前</a:t>
            </a:r>
            <a:r>
              <a:rPr lang="en-US" altLang="zh-TW" sz="2000" b="1" dirty="0"/>
              <a:t>50</a:t>
            </a:r>
            <a:r>
              <a:rPr lang="zh-TW" altLang="zh-TW" sz="2000" b="1" dirty="0" smtClean="0"/>
              <a:t>名</a:t>
            </a:r>
            <a:r>
              <a:rPr lang="zh-TW" altLang="en-US" sz="2000" b="1" dirty="0" smtClean="0"/>
              <a:t>，使用者亦多於期交所網站</a:t>
            </a:r>
            <a:r>
              <a:rPr lang="zh-TW" altLang="zh-TW" sz="2000" b="1" dirty="0"/>
              <a:t>瀏覽</a:t>
            </a:r>
            <a:r>
              <a:rPr lang="en-US" altLang="zh-TW" sz="2000" b="1" dirty="0"/>
              <a:t>/</a:t>
            </a:r>
            <a:r>
              <a:rPr lang="zh-TW" altLang="zh-TW" sz="2000" b="1" dirty="0"/>
              <a:t>下載</a:t>
            </a:r>
            <a:r>
              <a:rPr lang="zh-TW" altLang="en-US" sz="2000" b="1" dirty="0" smtClean="0"/>
              <a:t>，其中應用層面較廣之資料集如下表</a:t>
            </a:r>
            <a:endParaRPr lang="en-US" altLang="zh-TW" dirty="0" smtClean="0"/>
          </a:p>
          <a:p>
            <a:pPr eaLnBrk="1" hangingPunct="1">
              <a:lnSpc>
                <a:spcPts val="3000"/>
              </a:lnSpc>
            </a:pPr>
            <a:endParaRPr lang="en-US" altLang="zh-TW" sz="2200" dirty="0" smtClean="0">
              <a:latin typeface="Times New Roman" panose="02020603050405020304" pitchFamily="18" charset="0"/>
              <a:cs typeface="Times New Roman" panose="02020603050405020304" pitchFamily="18" charset="0"/>
            </a:endParaRPr>
          </a:p>
          <a:p>
            <a:pPr eaLnBrk="1" hangingPunct="1">
              <a:lnSpc>
                <a:spcPts val="3000"/>
              </a:lnSpc>
            </a:pPr>
            <a:endParaRPr lang="en-US" altLang="zh-TW" sz="2200" dirty="0" smtClean="0">
              <a:latin typeface="Times New Roman" panose="02020603050405020304" pitchFamily="18" charset="0"/>
              <a:cs typeface="Times New Roman" panose="02020603050405020304"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720478573"/>
              </p:ext>
            </p:extLst>
          </p:nvPr>
        </p:nvGraphicFramePr>
        <p:xfrm>
          <a:off x="689570" y="2015390"/>
          <a:ext cx="7764853" cy="3891370"/>
        </p:xfrm>
        <a:graphic>
          <a:graphicData uri="http://schemas.openxmlformats.org/drawingml/2006/table">
            <a:tbl>
              <a:tblPr firstRow="1" bandRow="1">
                <a:tableStyleId>{21E4AEA4-8DFA-4A89-87EB-49C32662AFE0}</a:tableStyleId>
              </a:tblPr>
              <a:tblGrid>
                <a:gridCol w="573908">
                  <a:extLst>
                    <a:ext uri="{9D8B030D-6E8A-4147-A177-3AD203B41FA5}">
                      <a16:colId xmlns:a16="http://schemas.microsoft.com/office/drawing/2014/main" val="2619359628"/>
                    </a:ext>
                  </a:extLst>
                </a:gridCol>
                <a:gridCol w="3679993">
                  <a:extLst>
                    <a:ext uri="{9D8B030D-6E8A-4147-A177-3AD203B41FA5}">
                      <a16:colId xmlns:a16="http://schemas.microsoft.com/office/drawing/2014/main" val="2239444953"/>
                    </a:ext>
                  </a:extLst>
                </a:gridCol>
                <a:gridCol w="836762">
                  <a:extLst>
                    <a:ext uri="{9D8B030D-6E8A-4147-A177-3AD203B41FA5}">
                      <a16:colId xmlns:a16="http://schemas.microsoft.com/office/drawing/2014/main" val="278085492"/>
                    </a:ext>
                  </a:extLst>
                </a:gridCol>
                <a:gridCol w="1337095">
                  <a:extLst>
                    <a:ext uri="{9D8B030D-6E8A-4147-A177-3AD203B41FA5}">
                      <a16:colId xmlns:a16="http://schemas.microsoft.com/office/drawing/2014/main" val="1951762267"/>
                    </a:ext>
                  </a:extLst>
                </a:gridCol>
                <a:gridCol w="1337095">
                  <a:extLst>
                    <a:ext uri="{9D8B030D-6E8A-4147-A177-3AD203B41FA5}">
                      <a16:colId xmlns:a16="http://schemas.microsoft.com/office/drawing/2014/main" val="3824893735"/>
                    </a:ext>
                  </a:extLst>
                </a:gridCol>
              </a:tblGrid>
              <a:tr h="506854">
                <a:tc>
                  <a:txBody>
                    <a:bodyPr/>
                    <a:lstStyle/>
                    <a:p>
                      <a:pPr marL="0" algn="ctr" defTabSz="914400" rtl="0" eaLnBrk="0" latinLnBrk="0" hangingPunct="0">
                        <a:spcAft>
                          <a:spcPts val="0"/>
                        </a:spcAft>
                      </a:pPr>
                      <a:r>
                        <a:rPr lang="zh-TW" altLang="en-US" sz="1400" b="1" kern="50" dirty="0" smtClean="0">
                          <a:effectLst/>
                          <a:latin typeface="微軟正黑體" panose="020B0604030504040204" pitchFamily="34" charset="-120"/>
                          <a:ea typeface="微軟正黑體" panose="020B0604030504040204" pitchFamily="34" charset="-120"/>
                        </a:rPr>
                        <a:t>項次</a:t>
                      </a:r>
                      <a:endParaRPr lang="zh-TW" altLang="en-US" sz="1400" b="1" kern="50" dirty="0">
                        <a:solidFill>
                          <a:srgbClr val="000000"/>
                        </a:solidFill>
                        <a:effectLst/>
                        <a:latin typeface="微軟正黑體" panose="020B0604030504040204" pitchFamily="34" charset="-120"/>
                        <a:ea typeface="微軟正黑體" panose="020B0604030504040204" pitchFamily="34" charset="-120"/>
                        <a:cs typeface="Mangal"/>
                      </a:endParaRPr>
                    </a:p>
                  </a:txBody>
                  <a:tcPr marL="91457" marR="91457" marT="45705" marB="45705" anchor="ctr"/>
                </a:tc>
                <a:tc>
                  <a:txBody>
                    <a:bodyPr/>
                    <a:lstStyle/>
                    <a:p>
                      <a:pPr algn="ctr" eaLnBrk="0" hangingPunct="0">
                        <a:spcAft>
                          <a:spcPts val="0"/>
                        </a:spcAft>
                      </a:pPr>
                      <a:r>
                        <a:rPr lang="zh-TW" sz="1400" b="1" kern="50" dirty="0">
                          <a:effectLst/>
                          <a:latin typeface="微軟正黑體" panose="020B0604030504040204" pitchFamily="34" charset="-120"/>
                          <a:ea typeface="微軟正黑體" panose="020B0604030504040204" pitchFamily="34" charset="-120"/>
                        </a:rPr>
                        <a:t>資料集名稱</a:t>
                      </a:r>
                      <a:endParaRPr lang="zh-TW" sz="1400" b="1" kern="50" dirty="0">
                        <a:effectLst/>
                        <a:latin typeface="微軟正黑體" panose="020B0604030504040204" pitchFamily="34" charset="-120"/>
                        <a:ea typeface="微軟正黑體" panose="020B0604030504040204" pitchFamily="34" charset="-120"/>
                        <a:cs typeface="Mangal"/>
                      </a:endParaRPr>
                    </a:p>
                  </a:txBody>
                  <a:tcPr marL="34931" marR="34931" marT="34913" marB="34913" anchor="ctr"/>
                </a:tc>
                <a:tc>
                  <a:txBody>
                    <a:bodyPr/>
                    <a:lstStyle/>
                    <a:p>
                      <a:pPr algn="ctr" eaLnBrk="0" hangingPunct="0">
                        <a:spcAft>
                          <a:spcPts val="0"/>
                        </a:spcAft>
                      </a:pPr>
                      <a:r>
                        <a:rPr lang="zh-TW" altLang="en-US" sz="1400" b="1" kern="50" dirty="0" smtClean="0">
                          <a:effectLst/>
                          <a:latin typeface="微軟正黑體" panose="020B0604030504040204" pitchFamily="34" charset="-120"/>
                          <a:ea typeface="微軟正黑體" panose="020B0604030504040204" pitchFamily="34" charset="-120"/>
                          <a:cs typeface="Mangal"/>
                        </a:rPr>
                        <a:t>開放平台</a:t>
                      </a:r>
                      <a:endParaRPr lang="en-US" altLang="zh-TW" sz="1400" b="1" kern="50" dirty="0" smtClean="0">
                        <a:effectLst/>
                        <a:latin typeface="微軟正黑體" panose="020B0604030504040204" pitchFamily="34" charset="-120"/>
                        <a:ea typeface="微軟正黑體" panose="020B0604030504040204" pitchFamily="34" charset="-120"/>
                        <a:cs typeface="Mangal"/>
                      </a:endParaRPr>
                    </a:p>
                    <a:p>
                      <a:pPr algn="ctr" eaLnBrk="0" hangingPunct="0">
                        <a:spcAft>
                          <a:spcPts val="0"/>
                        </a:spcAft>
                      </a:pPr>
                      <a:r>
                        <a:rPr lang="zh-TW" altLang="en-US" sz="1400" b="1" kern="50" dirty="0" smtClean="0">
                          <a:effectLst/>
                          <a:latin typeface="微軟正黑體" panose="020B0604030504040204" pitchFamily="34" charset="-120"/>
                          <a:ea typeface="微軟正黑體" panose="020B0604030504040204" pitchFamily="34" charset="-120"/>
                          <a:cs typeface="Mangal"/>
                        </a:rPr>
                        <a:t>累積下載次數</a:t>
                      </a:r>
                      <a:endParaRPr lang="zh-TW" sz="1400" b="1" kern="50" dirty="0">
                        <a:effectLst/>
                        <a:latin typeface="微軟正黑體" panose="020B0604030504040204" pitchFamily="34" charset="-120"/>
                        <a:ea typeface="微軟正黑體" panose="020B0604030504040204" pitchFamily="34" charset="-120"/>
                        <a:cs typeface="Mangal"/>
                      </a:endParaRPr>
                    </a:p>
                  </a:txBody>
                  <a:tcPr marL="34931" marR="34931" marT="34913" marB="34913" anchor="ctr"/>
                </a:tc>
                <a:tc>
                  <a:txBody>
                    <a:bodyPr/>
                    <a:lstStyle/>
                    <a:p>
                      <a:pPr algn="ctr" eaLnBrk="0" hangingPunct="0">
                        <a:spcAft>
                          <a:spcPts val="0"/>
                        </a:spcAft>
                      </a:pPr>
                      <a:r>
                        <a:rPr lang="zh-TW" altLang="en-US" sz="1400" b="1" kern="50" dirty="0" smtClean="0">
                          <a:effectLst/>
                          <a:latin typeface="微軟正黑體" panose="020B0604030504040204" pitchFamily="34" charset="-120"/>
                          <a:ea typeface="微軟正黑體" panose="020B0604030504040204" pitchFamily="34" charset="-120"/>
                          <a:cs typeface="Mangal"/>
                        </a:rPr>
                        <a:t>期交所網站</a:t>
                      </a:r>
                      <a:endParaRPr lang="en-US" altLang="zh-TW" sz="1400" b="1" kern="50" dirty="0" smtClean="0">
                        <a:effectLst/>
                        <a:latin typeface="微軟正黑體" panose="020B0604030504040204" pitchFamily="34" charset="-120"/>
                        <a:ea typeface="微軟正黑體" panose="020B0604030504040204" pitchFamily="34" charset="-120"/>
                        <a:cs typeface="Mangal"/>
                      </a:endParaRPr>
                    </a:p>
                    <a:p>
                      <a:pPr algn="ctr" eaLnBrk="0" hangingPunct="0">
                        <a:spcAft>
                          <a:spcPts val="0"/>
                        </a:spcAft>
                      </a:pPr>
                      <a:r>
                        <a:rPr lang="zh-TW" altLang="en-US" sz="1400" b="1" kern="50" dirty="0" smtClean="0">
                          <a:effectLst/>
                          <a:latin typeface="微軟正黑體" panose="020B0604030504040204" pitchFamily="34" charset="-120"/>
                          <a:ea typeface="微軟正黑體" panose="020B0604030504040204" pitchFamily="34" charset="-120"/>
                          <a:cs typeface="Mangal"/>
                        </a:rPr>
                        <a:t>下載次數</a:t>
                      </a:r>
                      <a:endParaRPr lang="en-US" altLang="zh-TW" sz="1400" b="1" kern="50" dirty="0" smtClean="0">
                        <a:effectLst/>
                        <a:latin typeface="微軟正黑體" panose="020B0604030504040204" pitchFamily="34" charset="-120"/>
                        <a:ea typeface="微軟正黑體" panose="020B0604030504040204" pitchFamily="34" charset="-120"/>
                        <a:cs typeface="Mangal"/>
                      </a:endParaRPr>
                    </a:p>
                    <a:p>
                      <a:pPr algn="ctr" eaLnBrk="0" hangingPunct="0">
                        <a:spcAft>
                          <a:spcPts val="0"/>
                        </a:spcAft>
                      </a:pPr>
                      <a:r>
                        <a:rPr lang="en-US" altLang="zh-TW" sz="1400" b="1" kern="50" dirty="0" smtClean="0">
                          <a:effectLst/>
                          <a:latin typeface="微軟正黑體" panose="020B0604030504040204" pitchFamily="34" charset="-120"/>
                          <a:ea typeface="微軟正黑體" panose="020B0604030504040204" pitchFamily="34" charset="-120"/>
                          <a:cs typeface="Mangal"/>
                        </a:rPr>
                        <a:t>(</a:t>
                      </a:r>
                      <a:r>
                        <a:rPr lang="zh-TW" altLang="en-US" sz="1400" b="1" kern="50" dirty="0" smtClean="0">
                          <a:effectLst/>
                          <a:latin typeface="微軟正黑體" panose="020B0604030504040204" pitchFamily="34" charset="-120"/>
                          <a:ea typeface="微軟正黑體" panose="020B0604030504040204" pitchFamily="34" charset="-120"/>
                          <a:cs typeface="Mangal"/>
                        </a:rPr>
                        <a:t>最近一年</a:t>
                      </a:r>
                      <a:r>
                        <a:rPr lang="en-US" altLang="zh-TW" sz="1400" b="1" kern="50" dirty="0" smtClean="0">
                          <a:effectLst/>
                          <a:latin typeface="微軟正黑體" panose="020B0604030504040204" pitchFamily="34" charset="-120"/>
                          <a:ea typeface="微軟正黑體" panose="020B0604030504040204" pitchFamily="34" charset="-120"/>
                          <a:cs typeface="Mangal"/>
                        </a:rPr>
                        <a:t>)</a:t>
                      </a:r>
                      <a:endParaRPr lang="zh-TW" sz="1400" b="1" kern="50" dirty="0">
                        <a:effectLst/>
                        <a:latin typeface="微軟正黑體" panose="020B0604030504040204" pitchFamily="34" charset="-120"/>
                        <a:ea typeface="微軟正黑體" panose="020B0604030504040204" pitchFamily="34" charset="-120"/>
                        <a:cs typeface="Mangal"/>
                      </a:endParaRPr>
                    </a:p>
                  </a:txBody>
                  <a:tcPr marL="34931" marR="34931" marT="34913" marB="34913" anchor="ctr"/>
                </a:tc>
                <a:tc>
                  <a:txBody>
                    <a:bodyPr/>
                    <a:lstStyle/>
                    <a:p>
                      <a:pPr algn="ctr" eaLnBrk="0" hangingPunct="0">
                        <a:spcAft>
                          <a:spcPts val="0"/>
                        </a:spcAft>
                      </a:pPr>
                      <a:r>
                        <a:rPr lang="zh-TW" altLang="en-US" sz="1400" b="1" kern="50" dirty="0" smtClean="0">
                          <a:effectLst/>
                          <a:latin typeface="微軟正黑體" panose="020B0604030504040204" pitchFamily="34" charset="-120"/>
                          <a:ea typeface="微軟正黑體" panose="020B0604030504040204" pitchFamily="34" charset="-120"/>
                          <a:cs typeface="Mangal"/>
                        </a:rPr>
                        <a:t>期交所網站</a:t>
                      </a:r>
                      <a:endParaRPr lang="en-US" altLang="zh-TW" sz="1400" b="1" kern="50" dirty="0" smtClean="0">
                        <a:effectLst/>
                        <a:latin typeface="微軟正黑體" panose="020B0604030504040204" pitchFamily="34" charset="-120"/>
                        <a:ea typeface="微軟正黑體" panose="020B0604030504040204" pitchFamily="34" charset="-120"/>
                        <a:cs typeface="Mangal"/>
                      </a:endParaRPr>
                    </a:p>
                    <a:p>
                      <a:pPr algn="ctr" eaLnBrk="0" hangingPunct="0">
                        <a:spcAft>
                          <a:spcPts val="0"/>
                        </a:spcAft>
                      </a:pPr>
                      <a:r>
                        <a:rPr lang="zh-TW" altLang="en-US" sz="1400" b="1" kern="50" dirty="0" smtClean="0">
                          <a:effectLst/>
                          <a:latin typeface="微軟正黑體" panose="020B0604030504040204" pitchFamily="34" charset="-120"/>
                          <a:ea typeface="微軟正黑體" panose="020B0604030504040204" pitchFamily="34" charset="-120"/>
                          <a:cs typeface="Mangal"/>
                        </a:rPr>
                        <a:t>查詢次數</a:t>
                      </a:r>
                      <a:endParaRPr lang="en-US" altLang="zh-TW" sz="1400" b="1" kern="50" dirty="0" smtClean="0">
                        <a:effectLst/>
                        <a:latin typeface="微軟正黑體" panose="020B0604030504040204" pitchFamily="34" charset="-120"/>
                        <a:ea typeface="微軟正黑體" panose="020B0604030504040204" pitchFamily="34" charset="-120"/>
                        <a:cs typeface="Mangal"/>
                      </a:endParaRPr>
                    </a:p>
                    <a:p>
                      <a:pPr algn="ctr" eaLnBrk="0" hangingPunct="0">
                        <a:spcAft>
                          <a:spcPts val="0"/>
                        </a:spcAft>
                      </a:pPr>
                      <a:r>
                        <a:rPr lang="en-US" altLang="zh-TW" sz="1400" b="1" kern="50" dirty="0" smtClean="0">
                          <a:effectLst/>
                          <a:latin typeface="微軟正黑體" panose="020B0604030504040204" pitchFamily="34" charset="-120"/>
                          <a:ea typeface="微軟正黑體" panose="020B0604030504040204" pitchFamily="34" charset="-120"/>
                          <a:cs typeface="Mangal"/>
                        </a:rPr>
                        <a:t>(</a:t>
                      </a:r>
                      <a:r>
                        <a:rPr lang="zh-TW" altLang="en-US" sz="1400" b="1" kern="50" dirty="0" smtClean="0">
                          <a:effectLst/>
                          <a:latin typeface="微軟正黑體" panose="020B0604030504040204" pitchFamily="34" charset="-120"/>
                          <a:ea typeface="微軟正黑體" panose="020B0604030504040204" pitchFamily="34" charset="-120"/>
                          <a:cs typeface="Mangal"/>
                        </a:rPr>
                        <a:t>最近一年</a:t>
                      </a:r>
                      <a:r>
                        <a:rPr lang="en-US" altLang="zh-TW" sz="1400" b="1" kern="50" dirty="0" smtClean="0">
                          <a:effectLst/>
                          <a:latin typeface="微軟正黑體" panose="020B0604030504040204" pitchFamily="34" charset="-120"/>
                          <a:ea typeface="微軟正黑體" panose="020B0604030504040204" pitchFamily="34" charset="-120"/>
                          <a:cs typeface="Mangal"/>
                        </a:rPr>
                        <a:t>)</a:t>
                      </a:r>
                      <a:endParaRPr lang="zh-TW" altLang="zh-TW" sz="1400" b="1" kern="50" dirty="0" smtClean="0">
                        <a:effectLst/>
                        <a:latin typeface="微軟正黑體" panose="020B0604030504040204" pitchFamily="34" charset="-120"/>
                        <a:ea typeface="微軟正黑體" panose="020B0604030504040204" pitchFamily="34" charset="-120"/>
                        <a:cs typeface="Mangal"/>
                      </a:endParaRPr>
                    </a:p>
                  </a:txBody>
                  <a:tcPr marL="34931" marR="34931" marT="34913" marB="34913" anchor="ctr"/>
                </a:tc>
                <a:extLst>
                  <a:ext uri="{0D108BD9-81ED-4DB2-BD59-A6C34878D82A}">
                    <a16:rowId xmlns:a16="http://schemas.microsoft.com/office/drawing/2014/main" val="4036361623"/>
                  </a:ext>
                </a:extLst>
              </a:tr>
              <a:tr h="353496">
                <a:tc>
                  <a:txBody>
                    <a:bodyPr/>
                    <a:lstStyle/>
                    <a:p>
                      <a:pPr algn="ctr"/>
                      <a:r>
                        <a:rPr lang="en-US" altLang="zh-TW" sz="1400" b="1" dirty="0" smtClean="0">
                          <a:latin typeface="微軟正黑體" panose="020B0604030504040204" pitchFamily="34" charset="-120"/>
                          <a:ea typeface="微軟正黑體" panose="020B0604030504040204" pitchFamily="34" charset="-120"/>
                        </a:rPr>
                        <a:t>1</a:t>
                      </a:r>
                      <a:endParaRPr lang="zh-TW" altLang="en-US" sz="1400" b="1" dirty="0">
                        <a:latin typeface="微軟正黑體" panose="020B0604030504040204" pitchFamily="34" charset="-120"/>
                        <a:ea typeface="微軟正黑體" panose="020B0604030504040204" pitchFamily="34" charset="-120"/>
                      </a:endParaRPr>
                    </a:p>
                  </a:txBody>
                  <a:tcPr marL="91457" marR="91457" marT="45705" marB="45705" anchor="ctr"/>
                </a:tc>
                <a:tc>
                  <a:txBody>
                    <a:bodyPr/>
                    <a:lstStyle/>
                    <a:p>
                      <a:pPr algn="l" eaLnBrk="1" fontAlgn="auto" hangingPunct="1">
                        <a:spcAft>
                          <a:spcPts val="0"/>
                        </a:spcAft>
                      </a:pPr>
                      <a:r>
                        <a:rPr lang="zh-TW" sz="1400" b="1" kern="50" dirty="0">
                          <a:effectLst/>
                          <a:latin typeface="微軟正黑體" panose="020B0604030504040204" pitchFamily="34" charset="-120"/>
                          <a:ea typeface="微軟正黑體" panose="020B0604030504040204" pitchFamily="34" charset="-120"/>
                        </a:rPr>
                        <a:t>期貨每日交易行情</a:t>
                      </a:r>
                      <a:endParaRPr lang="zh-TW" sz="1400" b="1" kern="50" dirty="0">
                        <a:effectLst/>
                        <a:latin typeface="微軟正黑體" panose="020B0604030504040204" pitchFamily="34" charset="-120"/>
                        <a:ea typeface="微軟正黑體" panose="020B0604030504040204" pitchFamily="34" charset="-120"/>
                        <a:cs typeface="Mangal"/>
                      </a:endParaRPr>
                    </a:p>
                  </a:txBody>
                  <a:tcPr marL="34931" marR="34931" marT="34913" marB="34913" anchor="ctr"/>
                </a:tc>
                <a:tc>
                  <a:txBody>
                    <a:bodyPr/>
                    <a:lstStyle/>
                    <a:p>
                      <a:pPr algn="r" fontAlgn="ctr"/>
                      <a:r>
                        <a:rPr lang="en-US" altLang="zh-TW" sz="12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1,353 </a:t>
                      </a:r>
                      <a:endParaRPr lang="en-US" altLang="zh-TW" sz="1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tc>
                  <a:txBody>
                    <a:bodyPr/>
                    <a:lstStyle/>
                    <a:p>
                      <a:pPr algn="r" fontAlgn="ctr"/>
                      <a:r>
                        <a:rPr lang="en-US" altLang="zh-TW" sz="12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46,882 </a:t>
                      </a:r>
                      <a:endParaRPr lang="en-US" altLang="zh-TW" sz="1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tc>
                  <a:txBody>
                    <a:bodyPr/>
                    <a:lstStyle/>
                    <a:p>
                      <a:pPr algn="r" fontAlgn="ctr"/>
                      <a:r>
                        <a:rPr lang="en-US" altLang="zh-TW" sz="12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1,595,465</a:t>
                      </a:r>
                      <a:endParaRPr lang="en-US" altLang="zh-TW" sz="1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extLst>
                  <a:ext uri="{0D108BD9-81ED-4DB2-BD59-A6C34878D82A}">
                    <a16:rowId xmlns:a16="http://schemas.microsoft.com/office/drawing/2014/main" val="720333756"/>
                  </a:ext>
                </a:extLst>
              </a:tr>
              <a:tr h="353496">
                <a:tc>
                  <a:txBody>
                    <a:bodyPr/>
                    <a:lstStyle/>
                    <a:p>
                      <a:pPr algn="ctr"/>
                      <a:r>
                        <a:rPr lang="en-US" altLang="zh-TW" sz="1400" b="1" dirty="0" smtClean="0">
                          <a:latin typeface="微軟正黑體" panose="020B0604030504040204" pitchFamily="34" charset="-120"/>
                          <a:ea typeface="微軟正黑體" panose="020B0604030504040204" pitchFamily="34" charset="-120"/>
                        </a:rPr>
                        <a:t>2</a:t>
                      </a:r>
                      <a:endParaRPr lang="zh-TW" altLang="en-US" sz="1400" b="1" dirty="0">
                        <a:latin typeface="微軟正黑體" panose="020B0604030504040204" pitchFamily="34" charset="-120"/>
                        <a:ea typeface="微軟正黑體" panose="020B0604030504040204" pitchFamily="34" charset="-120"/>
                      </a:endParaRPr>
                    </a:p>
                  </a:txBody>
                  <a:tcPr marL="91457" marR="91457" marT="45705" marB="45705" anchor="ctr"/>
                </a:tc>
                <a:tc>
                  <a:txBody>
                    <a:bodyPr/>
                    <a:lstStyle/>
                    <a:p>
                      <a:pPr algn="l" eaLnBrk="0" hangingPunct="0">
                        <a:spcAft>
                          <a:spcPts val="0"/>
                        </a:spcAft>
                      </a:pPr>
                      <a:r>
                        <a:rPr lang="zh-TW" sz="1400" b="1" kern="50" dirty="0">
                          <a:effectLst/>
                          <a:latin typeface="微軟正黑體" panose="020B0604030504040204" pitchFamily="34" charset="-120"/>
                          <a:ea typeface="微軟正黑體" panose="020B0604030504040204" pitchFamily="34" charset="-120"/>
                        </a:rPr>
                        <a:t>選擇權每日交易行情</a:t>
                      </a:r>
                      <a:endParaRPr lang="zh-TW" sz="1400" b="1" kern="50" dirty="0">
                        <a:effectLst/>
                        <a:latin typeface="微軟正黑體" panose="020B0604030504040204" pitchFamily="34" charset="-120"/>
                        <a:ea typeface="微軟正黑體" panose="020B0604030504040204" pitchFamily="34" charset="-120"/>
                        <a:cs typeface="Mangal"/>
                      </a:endParaRPr>
                    </a:p>
                  </a:txBody>
                  <a:tcPr marL="34931" marR="34931" marT="34913" marB="34913" anchor="ctr"/>
                </a:tc>
                <a:tc>
                  <a:txBody>
                    <a:bodyPr/>
                    <a:lstStyle/>
                    <a:p>
                      <a:pPr algn="r" fontAlgn="ctr"/>
                      <a:r>
                        <a:rPr lang="en-US" altLang="zh-TW" sz="12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1,406 </a:t>
                      </a:r>
                      <a:endParaRPr lang="en-US" altLang="zh-TW" sz="1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tc>
                  <a:txBody>
                    <a:bodyPr/>
                    <a:lstStyle/>
                    <a:p>
                      <a:pPr algn="r" fontAlgn="ctr"/>
                      <a:r>
                        <a:rPr lang="en-US" altLang="zh-TW" sz="12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40,031 </a:t>
                      </a:r>
                      <a:endParaRPr lang="en-US" altLang="zh-TW" sz="1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tc>
                  <a:txBody>
                    <a:bodyPr/>
                    <a:lstStyle/>
                    <a:p>
                      <a:pPr algn="r" fontAlgn="ctr"/>
                      <a:r>
                        <a:rPr lang="en-US" altLang="zh-TW" sz="12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692,950</a:t>
                      </a:r>
                      <a:endParaRPr lang="en-US" altLang="zh-TW" sz="1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extLst>
                  <a:ext uri="{0D108BD9-81ED-4DB2-BD59-A6C34878D82A}">
                    <a16:rowId xmlns:a16="http://schemas.microsoft.com/office/drawing/2014/main" val="3548512810"/>
                  </a:ext>
                </a:extLst>
              </a:tr>
              <a:tr h="353496">
                <a:tc>
                  <a:txBody>
                    <a:bodyPr/>
                    <a:lstStyle/>
                    <a:p>
                      <a:pPr algn="ctr"/>
                      <a:r>
                        <a:rPr lang="en-US" altLang="zh-TW" sz="1400" b="1" dirty="0" smtClean="0">
                          <a:latin typeface="微軟正黑體" panose="020B0604030504040204" pitchFamily="34" charset="-120"/>
                          <a:ea typeface="微軟正黑體" panose="020B0604030504040204" pitchFamily="34" charset="-120"/>
                        </a:rPr>
                        <a:t>3</a:t>
                      </a:r>
                      <a:endParaRPr lang="zh-TW" altLang="en-US" sz="1400" b="1" dirty="0">
                        <a:latin typeface="微軟正黑體" panose="020B0604030504040204" pitchFamily="34" charset="-120"/>
                        <a:ea typeface="微軟正黑體" panose="020B0604030504040204" pitchFamily="34" charset="-120"/>
                      </a:endParaRPr>
                    </a:p>
                  </a:txBody>
                  <a:tcPr marL="91457" marR="91457" marT="45705" marB="45705" anchor="ctr"/>
                </a:tc>
                <a:tc>
                  <a:txBody>
                    <a:bodyPr/>
                    <a:lstStyle/>
                    <a:p>
                      <a:pPr algn="l" eaLnBrk="0" hangingPunct="0">
                        <a:spcAft>
                          <a:spcPts val="0"/>
                        </a:spcAft>
                      </a:pPr>
                      <a:r>
                        <a:rPr lang="zh-TW" sz="1400" b="1" kern="50" dirty="0">
                          <a:effectLst/>
                          <a:latin typeface="微軟正黑體" panose="020B0604030504040204" pitchFamily="34" charset="-120"/>
                          <a:ea typeface="微軟正黑體" panose="020B0604030504040204" pitchFamily="34" charset="-120"/>
                        </a:rPr>
                        <a:t>期貨大額交易人未沖銷部位資料</a:t>
                      </a:r>
                      <a:endParaRPr lang="zh-TW" sz="1400" b="1" kern="50" dirty="0">
                        <a:effectLst/>
                        <a:latin typeface="微軟正黑體" panose="020B0604030504040204" pitchFamily="34" charset="-120"/>
                        <a:ea typeface="微軟正黑體" panose="020B0604030504040204" pitchFamily="34" charset="-120"/>
                        <a:cs typeface="Mangal"/>
                      </a:endParaRPr>
                    </a:p>
                  </a:txBody>
                  <a:tcPr marL="34931" marR="34931" marT="34913" marB="34913" anchor="ctr"/>
                </a:tc>
                <a:tc>
                  <a:txBody>
                    <a:bodyPr/>
                    <a:lstStyle/>
                    <a:p>
                      <a:pPr algn="r" fontAlgn="ctr"/>
                      <a:r>
                        <a:rPr lang="en-US" altLang="zh-TW" sz="12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891 </a:t>
                      </a:r>
                      <a:endParaRPr lang="en-US" altLang="zh-TW" sz="1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tc>
                  <a:txBody>
                    <a:bodyPr/>
                    <a:lstStyle/>
                    <a:p>
                      <a:pPr algn="r" fontAlgn="ctr"/>
                      <a:r>
                        <a:rPr lang="en-US" altLang="zh-TW" sz="12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32,701 </a:t>
                      </a:r>
                      <a:endParaRPr lang="en-US" altLang="zh-TW" sz="1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tc>
                  <a:txBody>
                    <a:bodyPr/>
                    <a:lstStyle/>
                    <a:p>
                      <a:pPr algn="r" fontAlgn="ctr"/>
                      <a:r>
                        <a:rPr lang="en-US" altLang="zh-TW" sz="12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1,381,652</a:t>
                      </a:r>
                      <a:endParaRPr lang="en-US" altLang="zh-TW" sz="1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extLst>
                  <a:ext uri="{0D108BD9-81ED-4DB2-BD59-A6C34878D82A}">
                    <a16:rowId xmlns:a16="http://schemas.microsoft.com/office/drawing/2014/main" val="2100680538"/>
                  </a:ext>
                </a:extLst>
              </a:tr>
              <a:tr h="353496">
                <a:tc>
                  <a:txBody>
                    <a:bodyPr/>
                    <a:lstStyle/>
                    <a:p>
                      <a:pPr algn="ctr"/>
                      <a:r>
                        <a:rPr lang="en-US" altLang="zh-TW" sz="1400" b="1" dirty="0" smtClean="0">
                          <a:latin typeface="微軟正黑體" panose="020B0604030504040204" pitchFamily="34" charset="-120"/>
                          <a:ea typeface="微軟正黑體" panose="020B0604030504040204" pitchFamily="34" charset="-120"/>
                        </a:rPr>
                        <a:t>4</a:t>
                      </a:r>
                      <a:endParaRPr lang="zh-TW" altLang="en-US" sz="1400" b="1" dirty="0">
                        <a:latin typeface="微軟正黑體" panose="020B0604030504040204" pitchFamily="34" charset="-120"/>
                        <a:ea typeface="微軟正黑體" panose="020B0604030504040204" pitchFamily="34" charset="-120"/>
                      </a:endParaRPr>
                    </a:p>
                  </a:txBody>
                  <a:tcPr marL="91457" marR="91457" marT="45705" marB="45705" anchor="ctr"/>
                </a:tc>
                <a:tc>
                  <a:txBody>
                    <a:bodyPr/>
                    <a:lstStyle/>
                    <a:p>
                      <a:pPr algn="l" eaLnBrk="0" hangingPunct="0">
                        <a:spcAft>
                          <a:spcPts val="0"/>
                        </a:spcAft>
                      </a:pPr>
                      <a:r>
                        <a:rPr lang="zh-TW" sz="1400" b="1" kern="50" dirty="0">
                          <a:effectLst/>
                          <a:latin typeface="微軟正黑體" panose="020B0604030504040204" pitchFamily="34" charset="-120"/>
                          <a:ea typeface="微軟正黑體" panose="020B0604030504040204" pitchFamily="34" charset="-120"/>
                        </a:rPr>
                        <a:t>選擇權大額交易人未沖銷部位資料</a:t>
                      </a:r>
                      <a:endParaRPr lang="zh-TW" sz="1400" b="1" kern="50" dirty="0">
                        <a:effectLst/>
                        <a:latin typeface="微軟正黑體" panose="020B0604030504040204" pitchFamily="34" charset="-120"/>
                        <a:ea typeface="微軟正黑體" panose="020B0604030504040204" pitchFamily="34" charset="-120"/>
                        <a:cs typeface="Mangal"/>
                      </a:endParaRPr>
                    </a:p>
                  </a:txBody>
                  <a:tcPr marL="34931" marR="34931" marT="34913" marB="34913" anchor="ctr"/>
                </a:tc>
                <a:tc>
                  <a:txBody>
                    <a:bodyPr/>
                    <a:lstStyle/>
                    <a:p>
                      <a:pPr algn="r" fontAlgn="ctr"/>
                      <a:r>
                        <a:rPr lang="en-US" altLang="zh-TW" sz="12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8836 </a:t>
                      </a:r>
                      <a:endParaRPr lang="en-US" altLang="zh-TW" sz="1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tc>
                  <a:txBody>
                    <a:bodyPr/>
                    <a:lstStyle/>
                    <a:p>
                      <a:pPr algn="r" fontAlgn="ctr"/>
                      <a:r>
                        <a:rPr lang="en-US" altLang="zh-TW" sz="12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17,742 </a:t>
                      </a:r>
                      <a:endParaRPr lang="en-US" altLang="zh-TW" sz="1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tc>
                  <a:txBody>
                    <a:bodyPr/>
                    <a:lstStyle/>
                    <a:p>
                      <a:pPr algn="r" fontAlgn="ctr"/>
                      <a:r>
                        <a:rPr lang="en-US" altLang="zh-TW" sz="12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491,761</a:t>
                      </a:r>
                      <a:endParaRPr lang="en-US" altLang="zh-TW" sz="1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extLst>
                  <a:ext uri="{0D108BD9-81ED-4DB2-BD59-A6C34878D82A}">
                    <a16:rowId xmlns:a16="http://schemas.microsoft.com/office/drawing/2014/main" val="3086534763"/>
                  </a:ext>
                </a:extLst>
              </a:tr>
              <a:tr h="353496">
                <a:tc>
                  <a:txBody>
                    <a:bodyPr/>
                    <a:lstStyle/>
                    <a:p>
                      <a:pPr algn="ctr"/>
                      <a:r>
                        <a:rPr lang="en-US" altLang="zh-TW" sz="1400" b="1" dirty="0" smtClean="0">
                          <a:latin typeface="微軟正黑體" panose="020B0604030504040204" pitchFamily="34" charset="-120"/>
                          <a:ea typeface="微軟正黑體" panose="020B0604030504040204" pitchFamily="34" charset="-120"/>
                        </a:rPr>
                        <a:t>5</a:t>
                      </a:r>
                      <a:endParaRPr lang="zh-TW" altLang="en-US" sz="1400" b="1" dirty="0">
                        <a:latin typeface="微軟正黑體" panose="020B0604030504040204" pitchFamily="34" charset="-120"/>
                        <a:ea typeface="微軟正黑體" panose="020B0604030504040204" pitchFamily="34" charset="-120"/>
                      </a:endParaRPr>
                    </a:p>
                  </a:txBody>
                  <a:tcPr marL="91457" marR="91457" marT="45705" marB="45705" anchor="ctr"/>
                </a:tc>
                <a:tc>
                  <a:txBody>
                    <a:bodyPr/>
                    <a:lstStyle/>
                    <a:p>
                      <a:pPr algn="l" eaLnBrk="0" hangingPunct="0">
                        <a:spcAft>
                          <a:spcPts val="0"/>
                        </a:spcAft>
                      </a:pPr>
                      <a:r>
                        <a:rPr lang="zh-TW" sz="1400" b="1" kern="50" dirty="0">
                          <a:effectLst/>
                          <a:latin typeface="微軟正黑體" panose="020B0604030504040204" pitchFamily="34" charset="-120"/>
                          <a:ea typeface="微軟正黑體" panose="020B0604030504040204" pitchFamily="34" charset="-120"/>
                        </a:rPr>
                        <a:t>期貨市場三大法人</a:t>
                      </a:r>
                      <a:r>
                        <a:rPr lang="en-US" sz="1400" b="1" kern="50" dirty="0">
                          <a:effectLst/>
                          <a:latin typeface="微軟正黑體" panose="020B0604030504040204" pitchFamily="34" charset="-120"/>
                          <a:ea typeface="微軟正黑體" panose="020B0604030504040204" pitchFamily="34" charset="-120"/>
                        </a:rPr>
                        <a:t>-</a:t>
                      </a:r>
                      <a:r>
                        <a:rPr lang="zh-TW" sz="1400" b="1" kern="50" dirty="0">
                          <a:effectLst/>
                          <a:latin typeface="微軟正黑體" panose="020B0604030504040204" pitchFamily="34" charset="-120"/>
                          <a:ea typeface="微軟正黑體" panose="020B0604030504040204" pitchFamily="34" charset="-120"/>
                        </a:rPr>
                        <a:t>區分各期貨</a:t>
                      </a:r>
                      <a:r>
                        <a:rPr lang="zh-TW" sz="1400" b="1" kern="50" dirty="0" smtClean="0">
                          <a:effectLst/>
                          <a:latin typeface="微軟正黑體" panose="020B0604030504040204" pitchFamily="34" charset="-120"/>
                          <a:ea typeface="微軟正黑體" panose="020B0604030504040204" pitchFamily="34" charset="-120"/>
                        </a:rPr>
                        <a:t>契約</a:t>
                      </a:r>
                      <a:r>
                        <a:rPr lang="en-US" sz="1400" b="1" kern="50" dirty="0" smtClean="0">
                          <a:effectLst/>
                          <a:latin typeface="微軟正黑體" panose="020B0604030504040204" pitchFamily="34" charset="-120"/>
                          <a:ea typeface="微軟正黑體" panose="020B0604030504040204" pitchFamily="34" charset="-120"/>
                        </a:rPr>
                        <a:t>-</a:t>
                      </a:r>
                      <a:r>
                        <a:rPr lang="zh-TW" sz="1400" b="1" kern="50" dirty="0">
                          <a:effectLst/>
                          <a:latin typeface="微軟正黑體" panose="020B0604030504040204" pitchFamily="34" charset="-120"/>
                          <a:ea typeface="微軟正黑體" panose="020B0604030504040204" pitchFamily="34" charset="-120"/>
                        </a:rPr>
                        <a:t>依日期</a:t>
                      </a:r>
                      <a:endParaRPr lang="zh-TW" sz="1400" b="1" kern="50" dirty="0">
                        <a:effectLst/>
                        <a:latin typeface="微軟正黑體" panose="020B0604030504040204" pitchFamily="34" charset="-120"/>
                        <a:ea typeface="微軟正黑體" panose="020B0604030504040204" pitchFamily="34" charset="-120"/>
                        <a:cs typeface="Mangal"/>
                      </a:endParaRPr>
                    </a:p>
                  </a:txBody>
                  <a:tcPr marL="34931" marR="34931" marT="34913" marB="34913" anchor="ctr"/>
                </a:tc>
                <a:tc>
                  <a:txBody>
                    <a:bodyPr/>
                    <a:lstStyle/>
                    <a:p>
                      <a:pPr algn="r" fontAlgn="ctr"/>
                      <a:r>
                        <a:rPr lang="en-US" altLang="zh-TW" sz="12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1,057 </a:t>
                      </a:r>
                      <a:endParaRPr lang="en-US" altLang="zh-TW" sz="1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tc>
                  <a:txBody>
                    <a:bodyPr/>
                    <a:lstStyle/>
                    <a:p>
                      <a:pPr algn="r" fontAlgn="ctr"/>
                      <a:r>
                        <a:rPr lang="en-US" altLang="zh-TW" sz="12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52,183 </a:t>
                      </a:r>
                      <a:endParaRPr lang="en-US" altLang="zh-TW" sz="1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tc>
                  <a:txBody>
                    <a:bodyPr/>
                    <a:lstStyle/>
                    <a:p>
                      <a:pPr algn="r" fontAlgn="ctr"/>
                      <a:r>
                        <a:rPr lang="en-US" altLang="zh-TW" sz="12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5,778,280</a:t>
                      </a:r>
                      <a:endParaRPr lang="en-US" altLang="zh-TW" sz="1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extLst>
                  <a:ext uri="{0D108BD9-81ED-4DB2-BD59-A6C34878D82A}">
                    <a16:rowId xmlns:a16="http://schemas.microsoft.com/office/drawing/2014/main" val="4243920288"/>
                  </a:ext>
                </a:extLst>
              </a:tr>
              <a:tr h="353496">
                <a:tc>
                  <a:txBody>
                    <a:bodyPr/>
                    <a:lstStyle/>
                    <a:p>
                      <a:pPr algn="ctr"/>
                      <a:r>
                        <a:rPr lang="en-US" altLang="zh-TW" sz="1400" b="1" dirty="0" smtClean="0">
                          <a:latin typeface="微軟正黑體" panose="020B0604030504040204" pitchFamily="34" charset="-120"/>
                          <a:ea typeface="微軟正黑體" panose="020B0604030504040204" pitchFamily="34" charset="-120"/>
                        </a:rPr>
                        <a:t>6</a:t>
                      </a:r>
                      <a:endParaRPr lang="zh-TW" altLang="en-US" sz="1400" b="1" dirty="0">
                        <a:latin typeface="微軟正黑體" panose="020B0604030504040204" pitchFamily="34" charset="-120"/>
                        <a:ea typeface="微軟正黑體" panose="020B0604030504040204" pitchFamily="34" charset="-120"/>
                      </a:endParaRPr>
                    </a:p>
                  </a:txBody>
                  <a:tcPr marL="91457" marR="91457" marT="45705" marB="45705" anchor="ctr"/>
                </a:tc>
                <a:tc>
                  <a:txBody>
                    <a:bodyPr/>
                    <a:lstStyle/>
                    <a:p>
                      <a:pPr algn="l" eaLnBrk="0" hangingPunct="0">
                        <a:spcAft>
                          <a:spcPts val="0"/>
                        </a:spcAft>
                      </a:pPr>
                      <a:r>
                        <a:rPr lang="zh-TW" sz="1400" b="1" kern="50" dirty="0">
                          <a:effectLst/>
                          <a:latin typeface="微軟正黑體" panose="020B0604030504040204" pitchFamily="34" charset="-120"/>
                          <a:ea typeface="微軟正黑體" panose="020B0604030504040204" pitchFamily="34" charset="-120"/>
                        </a:rPr>
                        <a:t>期貨市場三大法人</a:t>
                      </a:r>
                      <a:r>
                        <a:rPr lang="en-US" sz="1400" b="1" kern="50" dirty="0">
                          <a:effectLst/>
                          <a:latin typeface="微軟正黑體" panose="020B0604030504040204" pitchFamily="34" charset="-120"/>
                          <a:ea typeface="微軟正黑體" panose="020B0604030504040204" pitchFamily="34" charset="-120"/>
                        </a:rPr>
                        <a:t>-</a:t>
                      </a:r>
                      <a:r>
                        <a:rPr lang="zh-TW" sz="1400" b="1" kern="50" dirty="0">
                          <a:effectLst/>
                          <a:latin typeface="微軟正黑體" panose="020B0604030504040204" pitchFamily="34" charset="-120"/>
                          <a:ea typeface="微軟正黑體" panose="020B0604030504040204" pitchFamily="34" charset="-120"/>
                        </a:rPr>
                        <a:t>選擇權買賣權分</a:t>
                      </a:r>
                      <a:r>
                        <a:rPr lang="zh-TW" sz="1400" b="1" kern="50" dirty="0" smtClean="0">
                          <a:effectLst/>
                          <a:latin typeface="微軟正黑體" panose="020B0604030504040204" pitchFamily="34" charset="-120"/>
                          <a:ea typeface="微軟正黑體" panose="020B0604030504040204" pitchFamily="34" charset="-120"/>
                        </a:rPr>
                        <a:t>計</a:t>
                      </a:r>
                      <a:r>
                        <a:rPr lang="en-US" sz="1400" b="1" kern="50" dirty="0" smtClean="0">
                          <a:effectLst/>
                          <a:latin typeface="微軟正黑體" panose="020B0604030504040204" pitchFamily="34" charset="-120"/>
                          <a:ea typeface="微軟正黑體" panose="020B0604030504040204" pitchFamily="34" charset="-120"/>
                        </a:rPr>
                        <a:t>-</a:t>
                      </a:r>
                      <a:r>
                        <a:rPr lang="zh-TW" sz="1400" b="1" kern="50" dirty="0">
                          <a:effectLst/>
                          <a:latin typeface="微軟正黑體" panose="020B0604030504040204" pitchFamily="34" charset="-120"/>
                          <a:ea typeface="微軟正黑體" panose="020B0604030504040204" pitchFamily="34" charset="-120"/>
                        </a:rPr>
                        <a:t>依日期</a:t>
                      </a:r>
                      <a:endParaRPr lang="zh-TW" sz="1400" b="1" kern="50" dirty="0">
                        <a:effectLst/>
                        <a:latin typeface="微軟正黑體" panose="020B0604030504040204" pitchFamily="34" charset="-120"/>
                        <a:ea typeface="微軟正黑體" panose="020B0604030504040204" pitchFamily="34" charset="-120"/>
                        <a:cs typeface="Mangal"/>
                      </a:endParaRPr>
                    </a:p>
                  </a:txBody>
                  <a:tcPr marL="34931" marR="34931" marT="34913" marB="34913" anchor="ctr"/>
                </a:tc>
                <a:tc>
                  <a:txBody>
                    <a:bodyPr/>
                    <a:lstStyle/>
                    <a:p>
                      <a:pPr algn="r" fontAlgn="ctr"/>
                      <a:r>
                        <a:rPr lang="en-US" altLang="zh-TW" sz="12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1,065 </a:t>
                      </a:r>
                      <a:endParaRPr lang="en-US" altLang="zh-TW" sz="1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tc>
                  <a:txBody>
                    <a:bodyPr/>
                    <a:lstStyle/>
                    <a:p>
                      <a:pPr algn="r" fontAlgn="ctr"/>
                      <a:r>
                        <a:rPr lang="en-US" altLang="zh-TW" sz="12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28,608 </a:t>
                      </a:r>
                      <a:endParaRPr lang="en-US" altLang="zh-TW" sz="1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tc>
                  <a:txBody>
                    <a:bodyPr/>
                    <a:lstStyle/>
                    <a:p>
                      <a:pPr algn="r" fontAlgn="ctr"/>
                      <a:r>
                        <a:rPr lang="en-US" altLang="zh-TW" sz="12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1,609,365</a:t>
                      </a:r>
                      <a:endParaRPr lang="en-US" altLang="zh-TW" sz="1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extLst>
                  <a:ext uri="{0D108BD9-81ED-4DB2-BD59-A6C34878D82A}">
                    <a16:rowId xmlns:a16="http://schemas.microsoft.com/office/drawing/2014/main" val="1003061982"/>
                  </a:ext>
                </a:extLst>
              </a:tr>
              <a:tr h="353496">
                <a:tc>
                  <a:txBody>
                    <a:bodyPr/>
                    <a:lstStyle/>
                    <a:p>
                      <a:pPr algn="ctr"/>
                      <a:r>
                        <a:rPr lang="en-US" altLang="zh-TW" sz="1400" b="1" dirty="0" smtClean="0">
                          <a:latin typeface="微軟正黑體" panose="020B0604030504040204" pitchFamily="34" charset="-120"/>
                          <a:ea typeface="微軟正黑體" panose="020B0604030504040204" pitchFamily="34" charset="-120"/>
                        </a:rPr>
                        <a:t>7</a:t>
                      </a:r>
                      <a:endParaRPr lang="zh-TW" altLang="en-US" sz="1400" b="1" dirty="0">
                        <a:latin typeface="微軟正黑體" panose="020B0604030504040204" pitchFamily="34" charset="-120"/>
                        <a:ea typeface="微軟正黑體" panose="020B0604030504040204" pitchFamily="34" charset="-120"/>
                      </a:endParaRPr>
                    </a:p>
                  </a:txBody>
                  <a:tcPr marL="91457" marR="91457" marT="45705" marB="45705" anchor="ctr"/>
                </a:tc>
                <a:tc>
                  <a:txBody>
                    <a:bodyPr/>
                    <a:lstStyle/>
                    <a:p>
                      <a:pPr algn="l" eaLnBrk="0" hangingPunct="0">
                        <a:spcAft>
                          <a:spcPts val="0"/>
                        </a:spcAft>
                      </a:pPr>
                      <a:r>
                        <a:rPr lang="zh-TW" sz="1400" b="1" kern="50" dirty="0">
                          <a:effectLst/>
                          <a:latin typeface="微軟正黑體" panose="020B0604030504040204" pitchFamily="34" charset="-120"/>
                          <a:ea typeface="微軟正黑體" panose="020B0604030504040204" pitchFamily="34" charset="-120"/>
                        </a:rPr>
                        <a:t>臺指選擇權</a:t>
                      </a:r>
                      <a:r>
                        <a:rPr lang="en-US" sz="1400" b="1" kern="50" dirty="0">
                          <a:effectLst/>
                          <a:latin typeface="微軟正黑體" panose="020B0604030504040204" pitchFamily="34" charset="-120"/>
                          <a:ea typeface="微軟正黑體" panose="020B0604030504040204" pitchFamily="34" charset="-120"/>
                        </a:rPr>
                        <a:t>Put/Call</a:t>
                      </a:r>
                      <a:r>
                        <a:rPr lang="zh-TW" sz="1400" b="1" kern="50" dirty="0">
                          <a:effectLst/>
                          <a:latin typeface="微軟正黑體" panose="020B0604030504040204" pitchFamily="34" charset="-120"/>
                          <a:ea typeface="微軟正黑體" panose="020B0604030504040204" pitchFamily="34" charset="-120"/>
                        </a:rPr>
                        <a:t>比</a:t>
                      </a:r>
                      <a:endParaRPr lang="zh-TW" sz="1400" b="1" kern="50" dirty="0">
                        <a:effectLst/>
                        <a:latin typeface="微軟正黑體" panose="020B0604030504040204" pitchFamily="34" charset="-120"/>
                        <a:ea typeface="微軟正黑體" panose="020B0604030504040204" pitchFamily="34" charset="-120"/>
                        <a:cs typeface="Mangal"/>
                      </a:endParaRPr>
                    </a:p>
                  </a:txBody>
                  <a:tcPr marL="34931" marR="34931" marT="34913" marB="34913" anchor="ctr"/>
                </a:tc>
                <a:tc>
                  <a:txBody>
                    <a:bodyPr/>
                    <a:lstStyle/>
                    <a:p>
                      <a:pPr algn="r" fontAlgn="ctr"/>
                      <a:r>
                        <a:rPr lang="en-US" altLang="zh-TW" sz="12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2,741 </a:t>
                      </a:r>
                      <a:endParaRPr lang="en-US" altLang="zh-TW" sz="1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tc>
                  <a:txBody>
                    <a:bodyPr/>
                    <a:lstStyle/>
                    <a:p>
                      <a:pPr algn="r" fontAlgn="ctr"/>
                      <a:r>
                        <a:rPr lang="en-US" altLang="zh-TW" sz="12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9,303 </a:t>
                      </a:r>
                      <a:endParaRPr lang="en-US" altLang="zh-TW" sz="1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tc>
                  <a:txBody>
                    <a:bodyPr/>
                    <a:lstStyle/>
                    <a:p>
                      <a:pPr algn="r" fontAlgn="ctr"/>
                      <a:r>
                        <a:rPr lang="en-US" altLang="zh-TW" sz="12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690,947</a:t>
                      </a:r>
                      <a:endParaRPr lang="en-US" altLang="zh-TW" sz="1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extLst>
                  <a:ext uri="{0D108BD9-81ED-4DB2-BD59-A6C34878D82A}">
                    <a16:rowId xmlns:a16="http://schemas.microsoft.com/office/drawing/2014/main" val="1544448234"/>
                  </a:ext>
                </a:extLst>
              </a:tr>
              <a:tr h="353496">
                <a:tc>
                  <a:txBody>
                    <a:bodyPr/>
                    <a:lstStyle/>
                    <a:p>
                      <a:pPr algn="ctr"/>
                      <a:r>
                        <a:rPr lang="en-US" altLang="zh-TW" sz="1400" b="1" dirty="0" smtClean="0">
                          <a:latin typeface="微軟正黑體" panose="020B0604030504040204" pitchFamily="34" charset="-120"/>
                          <a:ea typeface="微軟正黑體" panose="020B0604030504040204" pitchFamily="34" charset="-120"/>
                        </a:rPr>
                        <a:t>8</a:t>
                      </a:r>
                      <a:endParaRPr lang="zh-TW" altLang="en-US" sz="1400" b="1" dirty="0">
                        <a:latin typeface="微軟正黑體" panose="020B0604030504040204" pitchFamily="34" charset="-120"/>
                        <a:ea typeface="微軟正黑體" panose="020B0604030504040204" pitchFamily="34" charset="-120"/>
                      </a:endParaRPr>
                    </a:p>
                  </a:txBody>
                  <a:tcPr marL="91457" marR="91457" marT="45705" marB="45705" anchor="ctr"/>
                </a:tc>
                <a:tc>
                  <a:txBody>
                    <a:bodyPr/>
                    <a:lstStyle/>
                    <a:p>
                      <a:pPr algn="l" eaLnBrk="0" hangingPunct="0">
                        <a:spcAft>
                          <a:spcPts val="0"/>
                        </a:spcAft>
                      </a:pPr>
                      <a:r>
                        <a:rPr lang="zh-TW" altLang="en-US" sz="1400" b="1" kern="50" dirty="0" smtClean="0">
                          <a:effectLst/>
                          <a:latin typeface="微軟正黑體" panose="020B0604030504040204" pitchFamily="34" charset="-120"/>
                          <a:ea typeface="微軟正黑體" panose="020B0604030504040204" pitchFamily="34" charset="-120"/>
                          <a:cs typeface="Mangal"/>
                        </a:rPr>
                        <a:t>每日期貨每筆成交資料</a:t>
                      </a:r>
                      <a:endParaRPr lang="zh-TW" sz="1400" b="1" kern="50" dirty="0">
                        <a:effectLst/>
                        <a:latin typeface="微軟正黑體" panose="020B0604030504040204" pitchFamily="34" charset="-120"/>
                        <a:ea typeface="微軟正黑體" panose="020B0604030504040204" pitchFamily="34" charset="-120"/>
                        <a:cs typeface="Mangal"/>
                      </a:endParaRPr>
                    </a:p>
                  </a:txBody>
                  <a:tcPr marL="34931" marR="34931" marT="34913" marB="34913" anchor="ctr"/>
                </a:tc>
                <a:tc>
                  <a:txBody>
                    <a:bodyPr/>
                    <a:lstStyle/>
                    <a:p>
                      <a:pPr algn="r" fontAlgn="ctr"/>
                      <a:r>
                        <a:rPr lang="en-US" altLang="zh-TW" sz="12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1,164</a:t>
                      </a:r>
                      <a:endParaRPr lang="en-US" altLang="zh-TW" sz="1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tc>
                  <a:txBody>
                    <a:bodyPr/>
                    <a:lstStyle/>
                    <a:p>
                      <a:pPr algn="r" fontAlgn="ctr"/>
                      <a:r>
                        <a:rPr lang="en-US" altLang="zh-TW" sz="12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25,582</a:t>
                      </a:r>
                      <a:endParaRPr lang="en-US" altLang="zh-TW" sz="1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tc>
                  <a:txBody>
                    <a:bodyPr/>
                    <a:lstStyle/>
                    <a:p>
                      <a:pPr algn="r" fontAlgn="ctr"/>
                      <a:r>
                        <a:rPr lang="en-US" altLang="zh-TW" sz="12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endParaRPr lang="en-US" altLang="zh-TW" sz="1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extLst>
                  <a:ext uri="{0D108BD9-81ED-4DB2-BD59-A6C34878D82A}">
                    <a16:rowId xmlns:a16="http://schemas.microsoft.com/office/drawing/2014/main" val="2665694516"/>
                  </a:ext>
                </a:extLst>
              </a:tr>
              <a:tr h="353496">
                <a:tc>
                  <a:txBody>
                    <a:bodyPr/>
                    <a:lstStyle/>
                    <a:p>
                      <a:pPr algn="ctr"/>
                      <a:r>
                        <a:rPr lang="en-US" altLang="zh-TW" sz="1400" b="1" dirty="0" smtClean="0">
                          <a:latin typeface="微軟正黑體" panose="020B0604030504040204" pitchFamily="34" charset="-120"/>
                          <a:ea typeface="微軟正黑體" panose="020B0604030504040204" pitchFamily="34" charset="-120"/>
                        </a:rPr>
                        <a:t>9</a:t>
                      </a:r>
                      <a:endParaRPr lang="zh-TW" altLang="en-US" sz="1400" b="1" dirty="0">
                        <a:latin typeface="微軟正黑體" panose="020B0604030504040204" pitchFamily="34" charset="-120"/>
                        <a:ea typeface="微軟正黑體" panose="020B0604030504040204" pitchFamily="34" charset="-120"/>
                      </a:endParaRPr>
                    </a:p>
                  </a:txBody>
                  <a:tcPr marL="91457" marR="91457" marT="45705" marB="45705" anchor="ctr"/>
                </a:tc>
                <a:tc>
                  <a:txBody>
                    <a:bodyPr/>
                    <a:lstStyle/>
                    <a:p>
                      <a:pPr algn="l" eaLnBrk="0" hangingPunct="0">
                        <a:spcAft>
                          <a:spcPts val="0"/>
                        </a:spcAft>
                      </a:pPr>
                      <a:r>
                        <a:rPr lang="zh-TW" altLang="en-US" sz="1400" b="1" kern="50" dirty="0" smtClean="0">
                          <a:effectLst/>
                          <a:latin typeface="微軟正黑體" panose="020B0604030504040204" pitchFamily="34" charset="-120"/>
                          <a:ea typeface="微軟正黑體" panose="020B0604030504040204" pitchFamily="34" charset="-120"/>
                          <a:cs typeface="Mangal"/>
                        </a:rPr>
                        <a:t>每日選擇權每筆成交資料</a:t>
                      </a:r>
                      <a:endParaRPr lang="zh-TW" sz="1400" b="1" kern="50" dirty="0">
                        <a:effectLst/>
                        <a:latin typeface="微軟正黑體" panose="020B0604030504040204" pitchFamily="34" charset="-120"/>
                        <a:ea typeface="微軟正黑體" panose="020B0604030504040204" pitchFamily="34" charset="-120"/>
                        <a:cs typeface="Mangal"/>
                      </a:endParaRPr>
                    </a:p>
                  </a:txBody>
                  <a:tcPr marL="34931" marR="34931" marT="34913" marB="34913" anchor="ctr"/>
                </a:tc>
                <a:tc>
                  <a:txBody>
                    <a:bodyPr/>
                    <a:lstStyle/>
                    <a:p>
                      <a:pPr algn="r" fontAlgn="ctr"/>
                      <a:r>
                        <a:rPr lang="en-US" altLang="zh-TW" sz="12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894</a:t>
                      </a:r>
                      <a:endParaRPr lang="en-US" altLang="zh-TW" sz="1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tc>
                  <a:txBody>
                    <a:bodyPr/>
                    <a:lstStyle/>
                    <a:p>
                      <a:pPr algn="r" fontAlgn="ctr"/>
                      <a:r>
                        <a:rPr lang="en-US" altLang="zh-TW" sz="12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11,509</a:t>
                      </a:r>
                      <a:endParaRPr lang="en-US" altLang="zh-TW" sz="1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tc>
                  <a:txBody>
                    <a:bodyPr/>
                    <a:lstStyle/>
                    <a:p>
                      <a:pPr algn="r" fontAlgn="ctr"/>
                      <a:r>
                        <a:rPr lang="en-US" altLang="zh-TW" sz="1200" b="1" i="0" u="none" strike="noStrike" dirty="0" smtClea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endParaRPr lang="en-US" altLang="zh-TW" sz="12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extLst>
                  <a:ext uri="{0D108BD9-81ED-4DB2-BD59-A6C34878D82A}">
                    <a16:rowId xmlns:a16="http://schemas.microsoft.com/office/drawing/2014/main" val="3132382836"/>
                  </a:ext>
                </a:extLst>
              </a:tr>
            </a:tbl>
          </a:graphicData>
        </a:graphic>
      </p:graphicFrame>
      <p:sp>
        <p:nvSpPr>
          <p:cNvPr id="6" name="矩形 5"/>
          <p:cNvSpPr/>
          <p:nvPr/>
        </p:nvSpPr>
        <p:spPr>
          <a:xfrm>
            <a:off x="628650" y="5860021"/>
            <a:ext cx="5236780" cy="387286"/>
          </a:xfrm>
          <a:prstGeom prst="rect">
            <a:avLst/>
          </a:prstGeom>
        </p:spPr>
        <p:txBody>
          <a:bodyPr wrap="square">
            <a:spAutoFit/>
          </a:bodyPr>
          <a:lstStyle/>
          <a:p>
            <a:pPr marL="266700" indent="-266700" algn="just">
              <a:lnSpc>
                <a:spcPts val="2300"/>
              </a:lnSpc>
            </a:pPr>
            <a:r>
              <a:rPr lang="zh-TW" altLang="en-US" sz="1200" b="1" dirty="0" smtClean="0">
                <a:latin typeface="微軟正黑體" panose="020B0604030504040204" pitchFamily="34" charset="-120"/>
                <a:ea typeface="微軟正黑體" panose="020B0604030504040204" pitchFamily="34" charset="-120"/>
              </a:rPr>
              <a:t>註</a:t>
            </a:r>
            <a:r>
              <a:rPr lang="en-US" altLang="zh-TW" sz="1200" b="1" dirty="0" smtClean="0">
                <a:latin typeface="微軟正黑體" panose="020B0604030504040204" pitchFamily="34" charset="-120"/>
                <a:ea typeface="微軟正黑體" panose="020B0604030504040204" pitchFamily="34" charset="-120"/>
              </a:rPr>
              <a:t>:</a:t>
            </a:r>
            <a:r>
              <a:rPr lang="zh-TW" altLang="en-US" sz="1200" b="1" dirty="0" smtClean="0">
                <a:latin typeface="微軟正黑體" panose="020B0604030504040204" pitchFamily="34" charset="-120"/>
                <a:ea typeface="微軟正黑體" panose="020B0604030504040204" pitchFamily="34" charset="-120"/>
              </a:rPr>
              <a:t>資料截至</a:t>
            </a:r>
            <a:r>
              <a:rPr lang="en-US" altLang="zh-TW" sz="1200" b="1" dirty="0" smtClean="0">
                <a:latin typeface="微軟正黑體" panose="020B0604030504040204" pitchFamily="34" charset="-120"/>
                <a:ea typeface="微軟正黑體" panose="020B0604030504040204" pitchFamily="34" charset="-120"/>
              </a:rPr>
              <a:t>109</a:t>
            </a:r>
            <a:r>
              <a:rPr lang="zh-TW" altLang="en-US" sz="1200" b="1" dirty="0" smtClean="0">
                <a:latin typeface="微軟正黑體" panose="020B0604030504040204" pitchFamily="34" charset="-120"/>
                <a:ea typeface="微軟正黑體" panose="020B0604030504040204" pitchFamily="34" charset="-120"/>
              </a:rPr>
              <a:t>年</a:t>
            </a:r>
            <a:r>
              <a:rPr lang="en-US" altLang="zh-TW" sz="1200" b="1" dirty="0">
                <a:latin typeface="微軟正黑體" panose="020B0604030504040204" pitchFamily="34" charset="-120"/>
                <a:ea typeface="微軟正黑體" panose="020B0604030504040204" pitchFamily="34" charset="-120"/>
              </a:rPr>
              <a:t>7</a:t>
            </a:r>
            <a:r>
              <a:rPr lang="zh-TW" altLang="en-US" sz="1200" b="1" dirty="0" smtClean="0">
                <a:latin typeface="微軟正黑體" panose="020B0604030504040204" pitchFamily="34" charset="-120"/>
                <a:ea typeface="微軟正黑體" panose="020B0604030504040204" pitchFamily="34" charset="-120"/>
              </a:rPr>
              <a:t>月</a:t>
            </a:r>
            <a:r>
              <a:rPr lang="en-US" altLang="zh-TW" sz="1200" b="1" dirty="0" smtClean="0">
                <a:latin typeface="微軟正黑體" panose="020B0604030504040204" pitchFamily="34" charset="-120"/>
                <a:ea typeface="微軟正黑體" panose="020B0604030504040204" pitchFamily="34" charset="-120"/>
              </a:rPr>
              <a:t>21</a:t>
            </a:r>
            <a:r>
              <a:rPr lang="zh-TW" altLang="en-US" sz="1200" b="1" dirty="0" smtClean="0">
                <a:latin typeface="微軟正黑體" panose="020B0604030504040204" pitchFamily="34" charset="-120"/>
                <a:ea typeface="微軟正黑體" panose="020B0604030504040204" pitchFamily="34" charset="-120"/>
              </a:rPr>
              <a:t>日，另第</a:t>
            </a:r>
            <a:r>
              <a:rPr lang="en-US" altLang="zh-TW" sz="1200" b="1" dirty="0" smtClean="0">
                <a:latin typeface="微軟正黑體" panose="020B0604030504040204" pitchFamily="34" charset="-120"/>
                <a:ea typeface="微軟正黑體" panose="020B0604030504040204" pitchFamily="34" charset="-120"/>
              </a:rPr>
              <a:t>8</a:t>
            </a:r>
            <a:r>
              <a:rPr lang="zh-TW" altLang="en-US" sz="1200" b="1" dirty="0" smtClean="0">
                <a:latin typeface="微軟正黑體" panose="020B0604030504040204" pitchFamily="34" charset="-120"/>
                <a:ea typeface="微軟正黑體" panose="020B0604030504040204" pitchFamily="34" charset="-120"/>
              </a:rPr>
              <a:t>及</a:t>
            </a:r>
            <a:r>
              <a:rPr lang="en-US" altLang="zh-TW" sz="1200" b="1" dirty="0" smtClean="0">
                <a:latin typeface="微軟正黑體" panose="020B0604030504040204" pitchFamily="34" charset="-120"/>
                <a:ea typeface="微軟正黑體" panose="020B0604030504040204" pitchFamily="34" charset="-120"/>
              </a:rPr>
              <a:t>9</a:t>
            </a:r>
            <a:r>
              <a:rPr lang="zh-TW" altLang="en-US" sz="1200" b="1" dirty="0" smtClean="0">
                <a:latin typeface="微軟正黑體" panose="020B0604030504040204" pitchFamily="34" charset="-120"/>
                <a:ea typeface="微軟正黑體" panose="020B0604030504040204" pitchFamily="34" charset="-120"/>
              </a:rPr>
              <a:t>項在期交所網站僅提供下載功能</a:t>
            </a:r>
            <a:endParaRPr lang="en-US" altLang="zh-TW" sz="1200" b="1"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23358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p:cNvPicPr>
            <a:picLocks noChangeAspect="1"/>
          </p:cNvPicPr>
          <p:nvPr/>
        </p:nvPicPr>
        <p:blipFill>
          <a:blip r:embed="rId2"/>
          <a:stretch>
            <a:fillRect/>
          </a:stretch>
        </p:blipFill>
        <p:spPr>
          <a:xfrm>
            <a:off x="614084" y="4024519"/>
            <a:ext cx="3532279" cy="2075756"/>
          </a:xfrm>
          <a:prstGeom prst="rect">
            <a:avLst/>
          </a:prstGeom>
          <a:ln>
            <a:noFill/>
          </a:ln>
          <a:effectLst>
            <a:outerShdw blurRad="190500" algn="tl" rotWithShape="0">
              <a:srgbClr val="000000">
                <a:alpha val="70000"/>
              </a:srgbClr>
            </a:outerShdw>
          </a:effectLst>
        </p:spPr>
      </p:pic>
      <p:pic>
        <p:nvPicPr>
          <p:cNvPr id="5" name="圖片 4"/>
          <p:cNvPicPr>
            <a:picLocks noChangeAspect="1"/>
          </p:cNvPicPr>
          <p:nvPr/>
        </p:nvPicPr>
        <p:blipFill rotWithShape="1">
          <a:blip r:embed="rId3"/>
          <a:srcRect l="-480" t="1596" r="480" b="18282"/>
          <a:stretch/>
        </p:blipFill>
        <p:spPr>
          <a:xfrm>
            <a:off x="4643971" y="4014142"/>
            <a:ext cx="3568376" cy="2086133"/>
          </a:xfrm>
          <a:prstGeom prst="rect">
            <a:avLst/>
          </a:prstGeom>
          <a:ln>
            <a:noFill/>
          </a:ln>
          <a:effectLst>
            <a:outerShdw blurRad="190500" algn="tl" rotWithShape="0">
              <a:srgbClr val="000000">
                <a:alpha val="70000"/>
              </a:srgbClr>
            </a:outerShdw>
          </a:effectLst>
        </p:spPr>
      </p:pic>
      <p:pic>
        <p:nvPicPr>
          <p:cNvPr id="4" name="圖片 3"/>
          <p:cNvPicPr>
            <a:picLocks noChangeAspect="1"/>
          </p:cNvPicPr>
          <p:nvPr/>
        </p:nvPicPr>
        <p:blipFill>
          <a:blip r:embed="rId4"/>
          <a:stretch>
            <a:fillRect/>
          </a:stretch>
        </p:blipFill>
        <p:spPr>
          <a:xfrm>
            <a:off x="614084" y="1362718"/>
            <a:ext cx="3532280" cy="2148434"/>
          </a:xfrm>
          <a:prstGeom prst="rect">
            <a:avLst/>
          </a:prstGeom>
          <a:ln>
            <a:noFill/>
          </a:ln>
          <a:effectLst>
            <a:outerShdw blurRad="190500" algn="tl" rotWithShape="0">
              <a:srgbClr val="000000">
                <a:alpha val="70000"/>
              </a:srgbClr>
            </a:outerShdw>
          </a:effectLst>
        </p:spPr>
      </p:pic>
      <p:sp>
        <p:nvSpPr>
          <p:cNvPr id="9" name="矩形 8"/>
          <p:cNvSpPr/>
          <p:nvPr/>
        </p:nvSpPr>
        <p:spPr>
          <a:xfrm>
            <a:off x="1509799" y="996689"/>
            <a:ext cx="2058050" cy="400110"/>
          </a:xfrm>
          <a:prstGeom prst="rect">
            <a:avLst/>
          </a:prstGeom>
        </p:spPr>
        <p:txBody>
          <a:bodyPr wrap="square">
            <a:spAutoFit/>
          </a:bodyPr>
          <a:lstStyle/>
          <a:p>
            <a:r>
              <a:rPr lang="zh-TW" altLang="en-US" sz="2000" b="1" dirty="0" smtClean="0">
                <a:solidFill>
                  <a:schemeClr val="accent5">
                    <a:lumMod val="75000"/>
                  </a:schemeClr>
                </a:solidFill>
                <a:latin typeface="微軟正黑體" panose="020B0604030504040204" pitchFamily="34" charset="-120"/>
                <a:ea typeface="微軟正黑體" panose="020B0604030504040204" pitchFamily="34" charset="-120"/>
              </a:rPr>
              <a:t>三大法人統計</a:t>
            </a:r>
            <a:endParaRPr lang="en-US" altLang="zh-TW" sz="2000" b="1"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1498698" y="3649438"/>
            <a:ext cx="2504809" cy="400110"/>
          </a:xfrm>
          <a:prstGeom prst="rect">
            <a:avLst/>
          </a:prstGeom>
        </p:spPr>
        <p:txBody>
          <a:bodyPr wrap="square">
            <a:spAutoFit/>
          </a:bodyPr>
          <a:lstStyle/>
          <a:p>
            <a:r>
              <a:rPr lang="zh-TW" altLang="en-US" sz="2000" b="1" dirty="0" smtClean="0">
                <a:solidFill>
                  <a:schemeClr val="accent5">
                    <a:lumMod val="75000"/>
                  </a:schemeClr>
                </a:solidFill>
                <a:latin typeface="微軟正黑體" panose="020B0604030504040204" pitchFamily="34" charset="-120"/>
                <a:ea typeface="微軟正黑體" panose="020B0604030504040204" pitchFamily="34" charset="-120"/>
              </a:rPr>
              <a:t>大額交易人統計</a:t>
            </a:r>
            <a:endParaRPr lang="en-US" altLang="zh-TW" sz="2000" b="1" dirty="0">
              <a:solidFill>
                <a:schemeClr val="accent5">
                  <a:lumMod val="75000"/>
                </a:schemeClr>
              </a:solidFill>
              <a:latin typeface="微軟正黑體" panose="020B0604030504040204" pitchFamily="34" charset="-120"/>
              <a:ea typeface="微軟正黑體" panose="020B0604030504040204" pitchFamily="34" charset="-120"/>
            </a:endParaRPr>
          </a:p>
        </p:txBody>
      </p:sp>
      <p:pic>
        <p:nvPicPr>
          <p:cNvPr id="11" name="圖片 10"/>
          <p:cNvPicPr/>
          <p:nvPr/>
        </p:nvPicPr>
        <p:blipFill>
          <a:blip r:embed="rId5"/>
          <a:stretch>
            <a:fillRect/>
          </a:stretch>
        </p:blipFill>
        <p:spPr>
          <a:xfrm>
            <a:off x="4643971" y="1323735"/>
            <a:ext cx="3568376" cy="2234199"/>
          </a:xfrm>
          <a:prstGeom prst="rect">
            <a:avLst/>
          </a:prstGeom>
        </p:spPr>
      </p:pic>
      <p:sp>
        <p:nvSpPr>
          <p:cNvPr id="12" name="矩形 11"/>
          <p:cNvSpPr/>
          <p:nvPr/>
        </p:nvSpPr>
        <p:spPr>
          <a:xfrm>
            <a:off x="5459116" y="984008"/>
            <a:ext cx="2645707" cy="400110"/>
          </a:xfrm>
          <a:prstGeom prst="rect">
            <a:avLst/>
          </a:prstGeom>
        </p:spPr>
        <p:txBody>
          <a:bodyPr wrap="square">
            <a:spAutoFit/>
          </a:bodyPr>
          <a:lstStyle/>
          <a:p>
            <a:r>
              <a:rPr lang="zh-TW" altLang="en-US" sz="2000" b="1" dirty="0" smtClean="0">
                <a:solidFill>
                  <a:schemeClr val="accent5">
                    <a:lumMod val="75000"/>
                  </a:schemeClr>
                </a:solidFill>
                <a:latin typeface="微軟正黑體" panose="020B0604030504040204" pitchFamily="34" charset="-120"/>
                <a:ea typeface="微軟正黑體" panose="020B0604030504040204" pitchFamily="34" charset="-120"/>
              </a:rPr>
              <a:t>每日</a:t>
            </a:r>
            <a:r>
              <a:rPr lang="zh-TW" altLang="en-US" sz="2000" b="1" dirty="0">
                <a:solidFill>
                  <a:schemeClr val="accent5">
                    <a:lumMod val="75000"/>
                  </a:schemeClr>
                </a:solidFill>
                <a:latin typeface="微軟正黑體" panose="020B0604030504040204" pitchFamily="34" charset="-120"/>
                <a:ea typeface="微軟正黑體" panose="020B0604030504040204" pitchFamily="34" charset="-120"/>
              </a:rPr>
              <a:t>期貨</a:t>
            </a:r>
            <a:r>
              <a:rPr lang="zh-TW" altLang="en-US" sz="2000" b="1" dirty="0" smtClean="0">
                <a:solidFill>
                  <a:schemeClr val="accent5">
                    <a:lumMod val="75000"/>
                  </a:schemeClr>
                </a:solidFill>
                <a:latin typeface="微軟正黑體" panose="020B0604030504040204" pitchFamily="34" charset="-120"/>
                <a:ea typeface="微軟正黑體" panose="020B0604030504040204" pitchFamily="34" charset="-120"/>
              </a:rPr>
              <a:t>交易行</a:t>
            </a:r>
            <a:r>
              <a:rPr lang="zh-TW" altLang="en-US" sz="2000" b="1" dirty="0">
                <a:solidFill>
                  <a:schemeClr val="accent5">
                    <a:lumMod val="75000"/>
                  </a:schemeClr>
                </a:solidFill>
                <a:latin typeface="微軟正黑體" panose="020B0604030504040204" pitchFamily="34" charset="-120"/>
                <a:ea typeface="微軟正黑體" panose="020B0604030504040204" pitchFamily="34" charset="-120"/>
              </a:rPr>
              <a:t>情</a:t>
            </a:r>
            <a:endParaRPr lang="en-US" altLang="zh-TW" sz="2000" b="1"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13" name="矩形 12"/>
          <p:cNvSpPr/>
          <p:nvPr/>
        </p:nvSpPr>
        <p:spPr>
          <a:xfrm>
            <a:off x="5179648" y="3649438"/>
            <a:ext cx="3567965" cy="400110"/>
          </a:xfrm>
          <a:prstGeom prst="rect">
            <a:avLst/>
          </a:prstGeom>
        </p:spPr>
        <p:txBody>
          <a:bodyPr wrap="square">
            <a:spAutoFit/>
          </a:bodyPr>
          <a:lstStyle/>
          <a:p>
            <a:r>
              <a:rPr lang="zh-TW" altLang="zh-TW" sz="2000" b="1" dirty="0">
                <a:solidFill>
                  <a:schemeClr val="accent5">
                    <a:lumMod val="75000"/>
                  </a:schemeClr>
                </a:solidFill>
                <a:latin typeface="微軟正黑體" panose="020B0604030504040204" pitchFamily="34" charset="-120"/>
                <a:ea typeface="微軟正黑體" panose="020B0604030504040204" pitchFamily="34" charset="-120"/>
              </a:rPr>
              <a:t>臺指選擇權</a:t>
            </a:r>
            <a:r>
              <a:rPr lang="en-US" altLang="zh-TW" sz="2000" b="1" dirty="0" smtClean="0">
                <a:solidFill>
                  <a:schemeClr val="accent5">
                    <a:lumMod val="75000"/>
                  </a:schemeClr>
                </a:solidFill>
                <a:latin typeface="微軟正黑體" panose="020B0604030504040204" pitchFamily="34" charset="-120"/>
                <a:ea typeface="微軟正黑體" panose="020B0604030504040204" pitchFamily="34" charset="-120"/>
              </a:rPr>
              <a:t>Put/Call</a:t>
            </a:r>
            <a:r>
              <a:rPr lang="zh-TW" altLang="en-US" sz="2000" b="1" dirty="0" smtClean="0">
                <a:solidFill>
                  <a:schemeClr val="accent5">
                    <a:lumMod val="75000"/>
                  </a:schemeClr>
                </a:solidFill>
                <a:latin typeface="微軟正黑體" panose="020B0604030504040204" pitchFamily="34" charset="-120"/>
                <a:ea typeface="微軟正黑體" panose="020B0604030504040204" pitchFamily="34" charset="-120"/>
              </a:rPr>
              <a:t>比</a:t>
            </a:r>
            <a:endParaRPr lang="zh-TW" altLang="zh-TW" sz="2000" b="1"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15" name="矩形 14"/>
          <p:cNvSpPr/>
          <p:nvPr/>
        </p:nvSpPr>
        <p:spPr>
          <a:xfrm>
            <a:off x="6153786" y="6195080"/>
            <a:ext cx="2185214" cy="307777"/>
          </a:xfrm>
          <a:prstGeom prst="rect">
            <a:avLst/>
          </a:prstGeom>
        </p:spPr>
        <p:txBody>
          <a:bodyPr wrap="none">
            <a:spAutoFit/>
          </a:bodyPr>
          <a:lstStyle/>
          <a:p>
            <a:pPr algn="just">
              <a:spcBef>
                <a:spcPts val="600"/>
              </a:spcBef>
            </a:pPr>
            <a:r>
              <a:rPr lang="zh-TW" altLang="en-US" sz="1400" spc="-1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400" spc="-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spc="-100" dirty="0">
                <a:latin typeface="Times New Roman" panose="02020603050405020304" pitchFamily="18" charset="0"/>
                <a:ea typeface="標楷體" panose="03000509000000000000" pitchFamily="65" charset="-120"/>
                <a:cs typeface="Times New Roman" panose="02020603050405020304" pitchFamily="18" charset="0"/>
              </a:rPr>
              <a:t>圖片</a:t>
            </a:r>
            <a:r>
              <a:rPr lang="zh-TW" altLang="en-US" sz="1400" spc="-100" dirty="0" smtClean="0">
                <a:latin typeface="Times New Roman" panose="02020603050405020304" pitchFamily="18" charset="0"/>
                <a:ea typeface="標楷體" panose="03000509000000000000" pitchFamily="65" charset="-120"/>
                <a:cs typeface="Times New Roman" panose="02020603050405020304" pitchFamily="18" charset="0"/>
              </a:rPr>
              <a:t>來源為期交所</a:t>
            </a:r>
            <a:r>
              <a:rPr lang="zh-TW" altLang="en-US" sz="1400" spc="-100" dirty="0">
                <a:latin typeface="Times New Roman" panose="02020603050405020304" pitchFamily="18" charset="0"/>
                <a:ea typeface="標楷體" panose="03000509000000000000" pitchFamily="65" charset="-120"/>
                <a:cs typeface="Times New Roman" panose="02020603050405020304" pitchFamily="18" charset="0"/>
              </a:rPr>
              <a:t>網頁</a:t>
            </a:r>
            <a:endParaRPr lang="en-US" altLang="zh-TW" sz="1400" spc="-1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 name="Rectangle 2"/>
          <p:cNvSpPr>
            <a:spLocks noGrp="1" noChangeArrowheads="1"/>
          </p:cNvSpPr>
          <p:nvPr>
            <p:ph type="title"/>
          </p:nvPr>
        </p:nvSpPr>
        <p:spPr>
          <a:xfrm>
            <a:off x="628650" y="77002"/>
            <a:ext cx="7886700" cy="741145"/>
          </a:xfrm>
        </p:spPr>
        <p:txBody>
          <a:bodyPr>
            <a:normAutofit/>
          </a:bodyPr>
          <a:lstStyle/>
          <a:p>
            <a:r>
              <a:rPr lang="zh-TW" altLang="en-US" sz="3600" dirty="0" smtClean="0"/>
              <a:t>應用之資料</a:t>
            </a:r>
            <a:r>
              <a:rPr lang="en-US" altLang="zh-TW" sz="3600" dirty="0" smtClean="0"/>
              <a:t>(</a:t>
            </a:r>
            <a:r>
              <a:rPr lang="zh-TW" altLang="en-US" sz="3600" dirty="0" smtClean="0"/>
              <a:t>續</a:t>
            </a:r>
            <a:r>
              <a:rPr lang="en-US" altLang="zh-TW" sz="3600" dirty="0" smtClean="0"/>
              <a:t>)</a:t>
            </a:r>
          </a:p>
        </p:txBody>
      </p:sp>
      <p:sp>
        <p:nvSpPr>
          <p:cNvPr id="17" name="投影片編號版面配置區 3"/>
          <p:cNvSpPr>
            <a:spLocks noGrp="1"/>
          </p:cNvSpPr>
          <p:nvPr>
            <p:ph type="sldNum" sz="quarter" idx="4294967295"/>
          </p:nvPr>
        </p:nvSpPr>
        <p:spPr>
          <a:xfrm>
            <a:off x="3926498" y="635635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n"/>
              <a:defRPr kumimoji="1" sz="2800">
                <a:solidFill>
                  <a:srgbClr val="003774"/>
                </a:solidFill>
                <a:latin typeface="Arial" panose="020B0604020202020204" pitchFamily="34" charset="0"/>
                <a:ea typeface="標楷體" panose="03000509000000000000" pitchFamily="65" charset="-120"/>
              </a:defRPr>
            </a:lvl1pPr>
            <a:lvl2pPr marL="742950" indent="-285750">
              <a:spcBef>
                <a:spcPct val="20000"/>
              </a:spcBef>
              <a:buFont typeface="Wingdings" panose="05000000000000000000" pitchFamily="2" charset="2"/>
              <a:buChar char="n"/>
              <a:defRPr kumimoji="1" sz="2400">
                <a:solidFill>
                  <a:srgbClr val="003774"/>
                </a:solidFill>
                <a:latin typeface="Arial" panose="020B0604020202020204" pitchFamily="34" charset="0"/>
                <a:ea typeface="標楷體" panose="03000509000000000000" pitchFamily="65" charset="-120"/>
              </a:defRPr>
            </a:lvl2pPr>
            <a:lvl3pPr marL="1143000" indent="-228600">
              <a:spcBef>
                <a:spcPct val="20000"/>
              </a:spcBef>
              <a:buFont typeface="Wingdings" panose="05000000000000000000" pitchFamily="2" charset="2"/>
              <a:buChar char="n"/>
              <a:defRPr kumimoji="1" sz="2200">
                <a:solidFill>
                  <a:srgbClr val="003774"/>
                </a:solidFill>
                <a:latin typeface="Arial" panose="020B0604020202020204" pitchFamily="34" charset="0"/>
                <a:ea typeface="標楷體" panose="03000509000000000000" pitchFamily="65" charset="-120"/>
              </a:defRPr>
            </a:lvl3pPr>
            <a:lvl4pPr marL="1600200" indent="-228600">
              <a:spcBef>
                <a:spcPct val="20000"/>
              </a:spcBef>
              <a:buFont typeface="Wingdings" panose="05000000000000000000" pitchFamily="2" charset="2"/>
              <a:buChar char="n"/>
              <a:defRPr kumimoji="1" sz="2000">
                <a:solidFill>
                  <a:srgbClr val="003774"/>
                </a:solidFill>
                <a:latin typeface="Arial" panose="020B0604020202020204" pitchFamily="34" charset="0"/>
                <a:ea typeface="標楷體" panose="03000509000000000000" pitchFamily="65" charset="-120"/>
              </a:defRPr>
            </a:lvl4pPr>
            <a:lvl5pPr marL="2057400" indent="-228600">
              <a:spcBef>
                <a:spcPct val="20000"/>
              </a:spcBef>
              <a:buFont typeface="Wingdings" panose="05000000000000000000" pitchFamily="2" charset="2"/>
              <a:buChar char="n"/>
              <a:defRPr kumimoji="1">
                <a:solidFill>
                  <a:srgbClr val="003774"/>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Font typeface="Wingdings" panose="05000000000000000000" pitchFamily="2" charset="2"/>
              <a:buChar char="n"/>
              <a:defRPr kumimoji="1">
                <a:solidFill>
                  <a:srgbClr val="003774"/>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Font typeface="Wingdings" panose="05000000000000000000" pitchFamily="2" charset="2"/>
              <a:buChar char="n"/>
              <a:defRPr kumimoji="1">
                <a:solidFill>
                  <a:srgbClr val="003774"/>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Font typeface="Wingdings" panose="05000000000000000000" pitchFamily="2" charset="2"/>
              <a:buChar char="n"/>
              <a:defRPr kumimoji="1">
                <a:solidFill>
                  <a:srgbClr val="003774"/>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Font typeface="Wingdings" panose="05000000000000000000" pitchFamily="2" charset="2"/>
              <a:buChar char="n"/>
              <a:defRPr kumimoji="1">
                <a:solidFill>
                  <a:srgbClr val="003774"/>
                </a:solidFill>
                <a:latin typeface="Arial" panose="020B0604020202020204" pitchFamily="34" charset="0"/>
                <a:ea typeface="標楷體" panose="03000509000000000000" pitchFamily="65" charset="-120"/>
              </a:defRPr>
            </a:lvl9pPr>
          </a:lstStyle>
          <a:p>
            <a:pPr>
              <a:spcBef>
                <a:spcPct val="0"/>
              </a:spcBef>
              <a:buFontTx/>
              <a:buNone/>
            </a:pPr>
            <a:fld id="{766BC003-D962-4FEC-8DFB-121AB7378427}" type="slidenum">
              <a:rPr lang="zh-TW" altLang="en-US" sz="1400" smtClean="0">
                <a:solidFill>
                  <a:schemeClr val="tx1"/>
                </a:solidFill>
                <a:ea typeface="新細明體" panose="02020500000000000000" pitchFamily="18" charset="-120"/>
              </a:rPr>
              <a:pPr>
                <a:spcBef>
                  <a:spcPct val="0"/>
                </a:spcBef>
                <a:buFontTx/>
                <a:buNone/>
              </a:pPr>
              <a:t>6</a:t>
            </a:fld>
            <a:endParaRPr lang="en-US" altLang="zh-TW" sz="1400" smtClean="0">
              <a:solidFill>
                <a:schemeClr val="tx1"/>
              </a:solidFill>
              <a:ea typeface="新細明體" panose="02020500000000000000" pitchFamily="18" charset="-120"/>
            </a:endParaRPr>
          </a:p>
        </p:txBody>
      </p:sp>
    </p:spTree>
    <p:extLst>
      <p:ext uri="{BB962C8B-B14F-4D97-AF65-F5344CB8AC3E}">
        <p14:creationId xmlns:p14="http://schemas.microsoft.com/office/powerpoint/2010/main" val="3907467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1C827A40-CB21-436B-864E-1998CCEDEB9D}"/>
              </a:ext>
            </a:extLst>
          </p:cNvPr>
          <p:cNvSpPr/>
          <p:nvPr/>
        </p:nvSpPr>
        <p:spPr>
          <a:xfrm>
            <a:off x="0" y="2235200"/>
            <a:ext cx="9144000" cy="1727200"/>
          </a:xfrm>
          <a:prstGeom prst="rect">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01638"/>
            <a:r>
              <a:rPr lang="zh-TW" altLang="en-US" sz="3600" b="1" dirty="0">
                <a:solidFill>
                  <a:schemeClr val="accent1">
                    <a:lumMod val="50000"/>
                  </a:schemeClr>
                </a:solidFill>
                <a:ea typeface="微軟正黑體" panose="020B0604030504040204" pitchFamily="34" charset="-120"/>
              </a:rPr>
              <a:t>貳、應用或服務說明</a:t>
            </a:r>
            <a:r>
              <a:rPr lang="en-US" altLang="zh-TW" sz="3600" b="1" dirty="0">
                <a:solidFill>
                  <a:schemeClr val="accent1">
                    <a:lumMod val="50000"/>
                  </a:schemeClr>
                </a:solidFill>
                <a:ea typeface="微軟正黑體" panose="020B0604030504040204" pitchFamily="34" charset="-120"/>
              </a:rPr>
              <a:t>(</a:t>
            </a:r>
            <a:r>
              <a:rPr lang="zh-TW" altLang="en-US" sz="3600" b="1" dirty="0">
                <a:solidFill>
                  <a:schemeClr val="accent1">
                    <a:lumMod val="50000"/>
                  </a:schemeClr>
                </a:solidFill>
                <a:ea typeface="微軟正黑體" panose="020B0604030504040204" pitchFamily="34" charset="-120"/>
              </a:rPr>
              <a:t>近一年成果</a:t>
            </a:r>
            <a:r>
              <a:rPr lang="en-US" altLang="zh-TW" sz="3600" b="1" dirty="0">
                <a:solidFill>
                  <a:schemeClr val="accent1">
                    <a:lumMod val="50000"/>
                  </a:schemeClr>
                </a:solidFill>
                <a:ea typeface="微軟正黑體" panose="020B0604030504040204" pitchFamily="34" charset="-120"/>
              </a:rPr>
              <a:t>)</a:t>
            </a:r>
            <a:endParaRPr lang="zh-TW" altLang="en-US" sz="3600" b="1" dirty="0">
              <a:solidFill>
                <a:schemeClr val="accent1">
                  <a:lumMod val="50000"/>
                </a:schemeClr>
              </a:solidFill>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1DE1ED37-17EB-40AA-B0B8-D479F285252E}"/>
              </a:ext>
            </a:extLst>
          </p:cNvPr>
          <p:cNvSpPr>
            <a:spLocks noGrp="1"/>
          </p:cNvSpPr>
          <p:nvPr>
            <p:ph type="sldNum" sz="quarter" idx="12"/>
          </p:nvPr>
        </p:nvSpPr>
        <p:spPr/>
        <p:txBody>
          <a:bodyPr/>
          <a:lstStyle/>
          <a:p>
            <a:fld id="{5441CF7D-AAC9-44DB-8537-A180797F7800}" type="slidenum">
              <a:rPr lang="zh-TW" altLang="en-US" smtClean="0"/>
              <a:pPr/>
              <a:t>7</a:t>
            </a:fld>
            <a:endParaRPr lang="zh-TW" altLang="en-US"/>
          </a:p>
        </p:txBody>
      </p:sp>
    </p:spTree>
    <p:extLst>
      <p:ext uri="{BB962C8B-B14F-4D97-AF65-F5344CB8AC3E}">
        <p14:creationId xmlns:p14="http://schemas.microsoft.com/office/powerpoint/2010/main" val="235113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2EE84BA6-F378-5446-AFA2-9969464A2703}"/>
              </a:ext>
            </a:extLst>
          </p:cNvPr>
          <p:cNvSpPr>
            <a:spLocks noGrp="1"/>
          </p:cNvSpPr>
          <p:nvPr>
            <p:ph type="sldNum" sz="quarter" idx="12"/>
          </p:nvPr>
        </p:nvSpPr>
        <p:spPr/>
        <p:txBody>
          <a:bodyPr/>
          <a:lstStyle/>
          <a:p>
            <a:fld id="{276ECD13-4733-4945-BAA2-1E89664E48BA}" type="slidenum">
              <a:rPr lang="zh-TW" altLang="en-US" smtClean="0"/>
              <a:t>8</a:t>
            </a:fld>
            <a:endParaRPr lang="zh-TW" altLang="en-US"/>
          </a:p>
        </p:txBody>
      </p:sp>
      <p:sp>
        <p:nvSpPr>
          <p:cNvPr id="9" name="文字方塊 8">
            <a:extLst>
              <a:ext uri="{FF2B5EF4-FFF2-40B4-BE49-F238E27FC236}">
                <a16:creationId xmlns:a16="http://schemas.microsoft.com/office/drawing/2014/main" id="{297F7686-0DFC-4CC5-A2CA-B75D6046604C}"/>
              </a:ext>
            </a:extLst>
          </p:cNvPr>
          <p:cNvSpPr txBox="1"/>
          <p:nvPr/>
        </p:nvSpPr>
        <p:spPr>
          <a:xfrm>
            <a:off x="1290050" y="1530895"/>
            <a:ext cx="3589958" cy="553998"/>
          </a:xfrm>
          <a:prstGeom prst="rect">
            <a:avLst/>
          </a:prstGeom>
          <a:noFill/>
        </p:spPr>
        <p:txBody>
          <a:bodyPr wrap="square" rtlCol="0">
            <a:spAutoFit/>
          </a:bodyPr>
          <a:lstStyle/>
          <a:p>
            <a:r>
              <a:rPr lang="zh-TW" altLang="en-US" sz="3000" b="1" dirty="0">
                <a:solidFill>
                  <a:srgbClr val="222A35"/>
                </a:solidFill>
                <a:latin typeface="微軟正黑體" panose="020B0604030504040204" pitchFamily="34" charset="-120"/>
                <a:ea typeface="微軟正黑體" panose="020B0604030504040204" pitchFamily="34" charset="-120"/>
              </a:rPr>
              <a:t>應用或服務說明</a:t>
            </a:r>
          </a:p>
        </p:txBody>
      </p:sp>
      <p:sp>
        <p:nvSpPr>
          <p:cNvPr id="22" name="Right Triangle 57">
            <a:extLst>
              <a:ext uri="{FF2B5EF4-FFF2-40B4-BE49-F238E27FC236}">
                <a16:creationId xmlns:a16="http://schemas.microsoft.com/office/drawing/2014/main" id="{A0BCC91C-3BFC-42DE-B3EE-BE32FAB910F3}"/>
              </a:ext>
            </a:extLst>
          </p:cNvPr>
          <p:cNvSpPr/>
          <p:nvPr/>
        </p:nvSpPr>
        <p:spPr>
          <a:xfrm flipV="1">
            <a:off x="8576815" y="2997640"/>
            <a:ext cx="567185" cy="859985"/>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solidFill>
                <a:schemeClr val="tx1"/>
              </a:solidFill>
              <a:latin typeface="微軟正黑體" panose="020B0604030504040204" pitchFamily="34" charset="-120"/>
              <a:ea typeface="微軟正黑體" panose="020B0604030504040204" pitchFamily="34" charset="-120"/>
            </a:endParaRPr>
          </a:p>
        </p:txBody>
      </p:sp>
      <p:sp>
        <p:nvSpPr>
          <p:cNvPr id="23" name="Rectangle 58">
            <a:extLst>
              <a:ext uri="{FF2B5EF4-FFF2-40B4-BE49-F238E27FC236}">
                <a16:creationId xmlns:a16="http://schemas.microsoft.com/office/drawing/2014/main" id="{55AAA047-7EAB-4037-B4D4-E145E0304450}"/>
              </a:ext>
            </a:extLst>
          </p:cNvPr>
          <p:cNvSpPr/>
          <p:nvPr/>
        </p:nvSpPr>
        <p:spPr>
          <a:xfrm flipV="1">
            <a:off x="448574" y="2882509"/>
            <a:ext cx="8576815" cy="8599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solidFill>
                <a:schemeClr val="tx1"/>
              </a:solidFill>
              <a:latin typeface="微軟正黑體" panose="020B0604030504040204" pitchFamily="34" charset="-120"/>
              <a:ea typeface="微軟正黑體" panose="020B0604030504040204" pitchFamily="34" charset="-120"/>
            </a:endParaRPr>
          </a:p>
        </p:txBody>
      </p:sp>
      <p:sp>
        <p:nvSpPr>
          <p:cNvPr id="24" name="Rectangle 59">
            <a:extLst>
              <a:ext uri="{FF2B5EF4-FFF2-40B4-BE49-F238E27FC236}">
                <a16:creationId xmlns:a16="http://schemas.microsoft.com/office/drawing/2014/main" id="{7FA7B50E-1129-46F1-89FC-9B05802B8F17}"/>
              </a:ext>
            </a:extLst>
          </p:cNvPr>
          <p:cNvSpPr/>
          <p:nvPr/>
        </p:nvSpPr>
        <p:spPr>
          <a:xfrm rot="10800000" flipV="1">
            <a:off x="776632" y="1569206"/>
            <a:ext cx="513418" cy="46568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350" b="1" dirty="0">
                <a:latin typeface="微軟正黑體" panose="020B0604030504040204" pitchFamily="34" charset="-120"/>
                <a:ea typeface="微軟正黑體" panose="020B0604030504040204" pitchFamily="34" charset="-120"/>
              </a:rPr>
              <a:t>貳</a:t>
            </a:r>
          </a:p>
        </p:txBody>
      </p:sp>
      <p:sp>
        <p:nvSpPr>
          <p:cNvPr id="25" name="Rectangle 54">
            <a:extLst>
              <a:ext uri="{FF2B5EF4-FFF2-40B4-BE49-F238E27FC236}">
                <a16:creationId xmlns:a16="http://schemas.microsoft.com/office/drawing/2014/main" id="{F5B2486A-2ABB-4D9A-9244-70E19249A17E}"/>
              </a:ext>
            </a:extLst>
          </p:cNvPr>
          <p:cNvSpPr/>
          <p:nvPr/>
        </p:nvSpPr>
        <p:spPr>
          <a:xfrm>
            <a:off x="2758439" y="2997640"/>
            <a:ext cx="3558112" cy="629724"/>
          </a:xfrm>
          <a:prstGeom prst="rect">
            <a:avLst/>
          </a:prstGeom>
        </p:spPr>
        <p:txBody>
          <a:bodyPr wrap="square">
            <a:spAutoFit/>
          </a:bodyPr>
          <a:lstStyle/>
          <a:p>
            <a:pPr algn="ctr">
              <a:lnSpc>
                <a:spcPct val="120000"/>
              </a:lnSpc>
            </a:pPr>
            <a:r>
              <a:rPr lang="zh-TW" altLang="en-US" sz="3200" b="1" dirty="0" smtClean="0">
                <a:latin typeface="微軟正黑體" panose="020B0604030504040204" pitchFamily="34" charset="-120"/>
                <a:ea typeface="微軟正黑體" panose="020B0604030504040204" pitchFamily="34" charset="-120"/>
                <a:cs typeface="Calibri"/>
              </a:rPr>
              <a:t>一、緣起</a:t>
            </a:r>
            <a:r>
              <a:rPr lang="zh-TW" altLang="en-US" sz="3200" b="1" dirty="0">
                <a:latin typeface="微軟正黑體" panose="020B0604030504040204" pitchFamily="34" charset="-120"/>
                <a:ea typeface="微軟正黑體" panose="020B0604030504040204" pitchFamily="34" charset="-120"/>
                <a:cs typeface="Calibri"/>
              </a:rPr>
              <a:t>與目的</a:t>
            </a:r>
            <a:endParaRPr lang="en-US" sz="3200" b="1" dirty="0">
              <a:latin typeface="微軟正黑體" panose="020B0604030504040204" pitchFamily="34" charset="-120"/>
              <a:ea typeface="微軟正黑體" panose="020B0604030504040204" pitchFamily="34" charset="-120"/>
              <a:cs typeface="Calibri"/>
            </a:endParaRPr>
          </a:p>
        </p:txBody>
      </p:sp>
      <p:sp>
        <p:nvSpPr>
          <p:cNvPr id="42" name="矩形 41">
            <a:extLst>
              <a:ext uri="{FF2B5EF4-FFF2-40B4-BE49-F238E27FC236}">
                <a16:creationId xmlns:a16="http://schemas.microsoft.com/office/drawing/2014/main" id="{28ADB665-CA3E-4FEA-9376-63F12D02A329}"/>
              </a:ext>
            </a:extLst>
          </p:cNvPr>
          <p:cNvSpPr/>
          <p:nvPr/>
        </p:nvSpPr>
        <p:spPr>
          <a:xfrm>
            <a:off x="0" y="857251"/>
            <a:ext cx="336715" cy="51434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Tree>
    <p:extLst>
      <p:ext uri="{BB962C8B-B14F-4D97-AF65-F5344CB8AC3E}">
        <p14:creationId xmlns:p14="http://schemas.microsoft.com/office/powerpoint/2010/main" val="27998207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69191" y="952781"/>
            <a:ext cx="9144000" cy="5399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C6D7D500-6B01-43A5-AFFF-86FCB3F4F958}"/>
              </a:ext>
            </a:extLst>
          </p:cNvPr>
          <p:cNvSpPr>
            <a:spLocks noGrp="1"/>
          </p:cNvSpPr>
          <p:nvPr>
            <p:ph type="title"/>
          </p:nvPr>
        </p:nvSpPr>
        <p:spPr/>
        <p:txBody>
          <a:bodyPr>
            <a:normAutofit fontScale="90000"/>
          </a:bodyPr>
          <a:lstStyle/>
          <a:p>
            <a:pPr>
              <a:lnSpc>
                <a:spcPct val="150000"/>
              </a:lnSpc>
            </a:pPr>
            <a:r>
              <a:rPr lang="zh-TW" altLang="en-US" dirty="0"/>
              <a:t>一、緣起與目的</a:t>
            </a:r>
            <a:endParaRPr lang="en-US" altLang="zh-TW" dirty="0"/>
          </a:p>
        </p:txBody>
      </p:sp>
      <p:sp>
        <p:nvSpPr>
          <p:cNvPr id="4" name="投影片編號版面配置區 3">
            <a:extLst>
              <a:ext uri="{FF2B5EF4-FFF2-40B4-BE49-F238E27FC236}">
                <a16:creationId xmlns:a16="http://schemas.microsoft.com/office/drawing/2014/main" id="{898D3700-9F1D-4A58-A6E0-9003ABB11EA8}"/>
              </a:ext>
            </a:extLst>
          </p:cNvPr>
          <p:cNvSpPr>
            <a:spLocks noGrp="1"/>
          </p:cNvSpPr>
          <p:nvPr>
            <p:ph type="sldNum" sz="quarter" idx="12"/>
          </p:nvPr>
        </p:nvSpPr>
        <p:spPr/>
        <p:txBody>
          <a:bodyPr/>
          <a:lstStyle/>
          <a:p>
            <a:fld id="{5441CF7D-AAC9-44DB-8537-A180797F7800}" type="slidenum">
              <a:rPr lang="zh-TW" altLang="en-US" smtClean="0"/>
              <a:pPr/>
              <a:t>9</a:t>
            </a:fld>
            <a:endParaRPr lang="zh-TW" altLang="en-US"/>
          </a:p>
        </p:txBody>
      </p:sp>
      <p:sp>
        <p:nvSpPr>
          <p:cNvPr id="3" name="矩形 2"/>
          <p:cNvSpPr/>
          <p:nvPr/>
        </p:nvSpPr>
        <p:spPr>
          <a:xfrm>
            <a:off x="5194872" y="3537700"/>
            <a:ext cx="2224353" cy="830997"/>
          </a:xfrm>
          <a:prstGeom prst="rect">
            <a:avLst/>
          </a:prstGeom>
        </p:spPr>
        <p:txBody>
          <a:bodyPr wrap="square">
            <a:spAutoFit/>
          </a:bodyPr>
          <a:lstStyle/>
          <a:p>
            <a:pPr algn="ctr"/>
            <a:r>
              <a:rPr lang="zh-TW" altLang="en-US" sz="2400" b="1" dirty="0">
                <a:solidFill>
                  <a:srgbClr val="C00000"/>
                </a:solidFill>
                <a:latin typeface="微軟正黑體" panose="020B0604030504040204" pitchFamily="34" charset="-120"/>
                <a:ea typeface="微軟正黑體" panose="020B0604030504040204" pitchFamily="34" charset="-120"/>
              </a:rPr>
              <a:t>期貨</a:t>
            </a:r>
            <a:r>
              <a:rPr lang="zh-TW" altLang="en-US" sz="2400" b="1" dirty="0" smtClean="0">
                <a:solidFill>
                  <a:srgbClr val="C00000"/>
                </a:solidFill>
                <a:latin typeface="微軟正黑體" panose="020B0604030504040204" pitchFamily="34" charset="-120"/>
                <a:ea typeface="微軟正黑體" panose="020B0604030504040204" pitchFamily="34" charset="-120"/>
              </a:rPr>
              <a:t>市場資訊公布目的</a:t>
            </a:r>
            <a:endParaRPr lang="zh-TW" altLang="en-US" sz="2400" b="1" dirty="0">
              <a:solidFill>
                <a:srgbClr val="C00000"/>
              </a:solidFill>
              <a:latin typeface="微軟正黑體" panose="020B0604030504040204" pitchFamily="34" charset="-120"/>
              <a:ea typeface="微軟正黑體" panose="020B0604030504040204" pitchFamily="34" charset="-120"/>
            </a:endParaRPr>
          </a:p>
        </p:txBody>
      </p:sp>
      <p:sp>
        <p:nvSpPr>
          <p:cNvPr id="6" name="矩形 5"/>
          <p:cNvSpPr/>
          <p:nvPr/>
        </p:nvSpPr>
        <p:spPr>
          <a:xfrm>
            <a:off x="6912723" y="3243743"/>
            <a:ext cx="1292341" cy="1446550"/>
          </a:xfrm>
          <a:prstGeom prst="rect">
            <a:avLst/>
          </a:prstGeom>
        </p:spPr>
        <p:txBody>
          <a:bodyPr wrap="none">
            <a:spAutoFit/>
          </a:bodyPr>
          <a:lstStyle/>
          <a:p>
            <a:r>
              <a:rPr lang="zh-TW" altLang="zh-TW" sz="8800" b="1" dirty="0" smtClean="0">
                <a:solidFill>
                  <a:schemeClr val="accent4">
                    <a:lumMod val="60000"/>
                    <a:lumOff val="40000"/>
                  </a:schemeClr>
                </a:solidFill>
                <a:latin typeface="Dotum" panose="020B0600000101010101" pitchFamily="34" charset="-127"/>
                <a:ea typeface="Dotum" panose="020B0600000101010101" pitchFamily="34" charset="-127"/>
              </a:rPr>
              <a:t>？</a:t>
            </a:r>
            <a:endParaRPr lang="zh-TW" altLang="en-US" sz="8800" b="1" dirty="0">
              <a:solidFill>
                <a:schemeClr val="accent4">
                  <a:lumMod val="60000"/>
                  <a:lumOff val="40000"/>
                </a:schemeClr>
              </a:solidFill>
              <a:latin typeface="Dotum" panose="020B0600000101010101" pitchFamily="34" charset="-127"/>
              <a:ea typeface="Dotum" panose="020B0600000101010101" pitchFamily="34" charset="-127"/>
            </a:endParaRPr>
          </a:p>
        </p:txBody>
      </p:sp>
      <p:cxnSp>
        <p:nvCxnSpPr>
          <p:cNvPr id="10" name="直線接點 9"/>
          <p:cNvCxnSpPr>
            <a:endCxn id="28" idx="3"/>
          </p:cNvCxnSpPr>
          <p:nvPr/>
        </p:nvCxnSpPr>
        <p:spPr>
          <a:xfrm flipV="1">
            <a:off x="1621766" y="2026766"/>
            <a:ext cx="6038851" cy="17701"/>
          </a:xfrm>
          <a:prstGeom prst="line">
            <a:avLst/>
          </a:prstGeom>
          <a:ln w="28575">
            <a:solidFill>
              <a:srgbClr val="0070C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 name="圖片 10"/>
          <p:cNvPicPr>
            <a:picLocks noChangeAspect="1"/>
          </p:cNvPicPr>
          <p:nvPr/>
        </p:nvPicPr>
        <p:blipFill>
          <a:blip r:embed="rId2">
            <a:extLst>
              <a:ext uri="{BEBA8EAE-BF5A-486C-A8C5-ECC9F3942E4B}">
                <a14:imgProps xmlns:a14="http://schemas.microsoft.com/office/drawing/2010/main">
                  <a14:imgLayer r:embed="rId3">
                    <a14:imgEffect>
                      <a14:backgroundRemoval t="0" b="100000" l="0" r="99091"/>
                    </a14:imgEffect>
                  </a14:imgLayer>
                </a14:imgProps>
              </a:ext>
            </a:extLst>
          </a:blip>
          <a:stretch>
            <a:fillRect/>
          </a:stretch>
        </p:blipFill>
        <p:spPr>
          <a:xfrm>
            <a:off x="3258686" y="1421313"/>
            <a:ext cx="463490" cy="636245"/>
          </a:xfrm>
          <a:prstGeom prst="rect">
            <a:avLst/>
          </a:prstGeom>
        </p:spPr>
      </p:pic>
      <p:pic>
        <p:nvPicPr>
          <p:cNvPr id="12" name="圖片 11"/>
          <p:cNvPicPr>
            <a:picLocks noChangeAspect="1"/>
          </p:cNvPicPr>
          <p:nvPr/>
        </p:nvPicPr>
        <p:blipFill>
          <a:blip r:embed="rId2">
            <a:extLst>
              <a:ext uri="{BEBA8EAE-BF5A-486C-A8C5-ECC9F3942E4B}">
                <a14:imgProps xmlns:a14="http://schemas.microsoft.com/office/drawing/2010/main">
                  <a14:imgLayer r:embed="rId3">
                    <a14:imgEffect>
                      <a14:backgroundRemoval t="0" b="100000" l="0" r="99091"/>
                    </a14:imgEffect>
                  </a14:imgLayer>
                </a14:imgProps>
              </a:ext>
            </a:extLst>
          </a:blip>
          <a:stretch>
            <a:fillRect/>
          </a:stretch>
        </p:blipFill>
        <p:spPr>
          <a:xfrm>
            <a:off x="4963127" y="1442399"/>
            <a:ext cx="463490" cy="636245"/>
          </a:xfrm>
          <a:prstGeom prst="rect">
            <a:avLst/>
          </a:prstGeom>
        </p:spPr>
      </p:pic>
      <p:pic>
        <p:nvPicPr>
          <p:cNvPr id="13" name="圖片 12"/>
          <p:cNvPicPr>
            <a:picLocks noChangeAspect="1"/>
          </p:cNvPicPr>
          <p:nvPr/>
        </p:nvPicPr>
        <p:blipFill>
          <a:blip r:embed="rId2">
            <a:extLst>
              <a:ext uri="{BEBA8EAE-BF5A-486C-A8C5-ECC9F3942E4B}">
                <a14:imgProps xmlns:a14="http://schemas.microsoft.com/office/drawing/2010/main">
                  <a14:imgLayer r:embed="rId3">
                    <a14:imgEffect>
                      <a14:backgroundRemoval t="0" b="100000" l="0" r="99091"/>
                    </a14:imgEffect>
                  </a14:imgLayer>
                </a14:imgProps>
              </a:ext>
            </a:extLst>
          </a:blip>
          <a:stretch>
            <a:fillRect/>
          </a:stretch>
        </p:blipFill>
        <p:spPr>
          <a:xfrm>
            <a:off x="6553856" y="1435436"/>
            <a:ext cx="463490" cy="636245"/>
          </a:xfrm>
          <a:prstGeom prst="rect">
            <a:avLst/>
          </a:prstGeom>
        </p:spPr>
      </p:pic>
      <p:sp>
        <p:nvSpPr>
          <p:cNvPr id="14" name="文字方塊 13"/>
          <p:cNvSpPr txBox="1"/>
          <p:nvPr/>
        </p:nvSpPr>
        <p:spPr>
          <a:xfrm>
            <a:off x="3233842" y="2035409"/>
            <a:ext cx="707814" cy="369332"/>
          </a:xfrm>
          <a:prstGeom prst="rect">
            <a:avLst/>
          </a:prstGeom>
          <a:noFill/>
        </p:spPr>
        <p:txBody>
          <a:bodyPr wrap="square" rtlCol="0">
            <a:spAutoFit/>
          </a:bodyPr>
          <a:lstStyle/>
          <a:p>
            <a:r>
              <a:rPr lang="en-US" altLang="zh-TW" b="1" dirty="0" smtClean="0">
                <a:solidFill>
                  <a:schemeClr val="accent6">
                    <a:lumMod val="75000"/>
                  </a:schemeClr>
                </a:solidFill>
              </a:rPr>
              <a:t>94/1</a:t>
            </a:r>
            <a:endParaRPr lang="zh-TW" altLang="en-US" b="1" dirty="0">
              <a:solidFill>
                <a:schemeClr val="accent6">
                  <a:lumMod val="75000"/>
                </a:schemeClr>
              </a:solidFill>
            </a:endParaRPr>
          </a:p>
        </p:txBody>
      </p:sp>
      <p:sp>
        <p:nvSpPr>
          <p:cNvPr id="16" name="文字方塊 15"/>
          <p:cNvSpPr txBox="1"/>
          <p:nvPr/>
        </p:nvSpPr>
        <p:spPr>
          <a:xfrm>
            <a:off x="4892569" y="2026765"/>
            <a:ext cx="851365" cy="369332"/>
          </a:xfrm>
          <a:prstGeom prst="rect">
            <a:avLst/>
          </a:prstGeom>
          <a:noFill/>
        </p:spPr>
        <p:txBody>
          <a:bodyPr wrap="square" rtlCol="0">
            <a:spAutoFit/>
          </a:bodyPr>
          <a:lstStyle/>
          <a:p>
            <a:r>
              <a:rPr lang="en-US" altLang="zh-TW" b="1" dirty="0" smtClean="0">
                <a:solidFill>
                  <a:schemeClr val="accent6">
                    <a:lumMod val="75000"/>
                  </a:schemeClr>
                </a:solidFill>
              </a:rPr>
              <a:t>97/4</a:t>
            </a:r>
            <a:endParaRPr lang="zh-TW" altLang="en-US" b="1" dirty="0">
              <a:solidFill>
                <a:schemeClr val="accent6">
                  <a:lumMod val="75000"/>
                </a:schemeClr>
              </a:solidFill>
            </a:endParaRPr>
          </a:p>
        </p:txBody>
      </p:sp>
      <p:sp>
        <p:nvSpPr>
          <p:cNvPr id="17" name="文字方塊 16"/>
          <p:cNvSpPr txBox="1"/>
          <p:nvPr/>
        </p:nvSpPr>
        <p:spPr>
          <a:xfrm>
            <a:off x="6437737" y="2026765"/>
            <a:ext cx="851365" cy="369332"/>
          </a:xfrm>
          <a:prstGeom prst="rect">
            <a:avLst/>
          </a:prstGeom>
          <a:noFill/>
        </p:spPr>
        <p:txBody>
          <a:bodyPr wrap="square" rtlCol="0">
            <a:spAutoFit/>
          </a:bodyPr>
          <a:lstStyle/>
          <a:p>
            <a:r>
              <a:rPr lang="en-US" altLang="zh-TW" b="1" dirty="0" smtClean="0">
                <a:solidFill>
                  <a:schemeClr val="accent6">
                    <a:lumMod val="75000"/>
                  </a:schemeClr>
                </a:solidFill>
              </a:rPr>
              <a:t>104/2</a:t>
            </a:r>
            <a:endParaRPr lang="zh-TW" altLang="en-US" b="1" dirty="0">
              <a:solidFill>
                <a:schemeClr val="accent6">
                  <a:lumMod val="75000"/>
                </a:schemeClr>
              </a:solidFill>
            </a:endParaRPr>
          </a:p>
        </p:txBody>
      </p:sp>
      <p:sp>
        <p:nvSpPr>
          <p:cNvPr id="18" name="矩形 17"/>
          <p:cNvSpPr/>
          <p:nvPr/>
        </p:nvSpPr>
        <p:spPr>
          <a:xfrm>
            <a:off x="2704051" y="2272371"/>
            <a:ext cx="1714624" cy="1077218"/>
          </a:xfrm>
          <a:prstGeom prst="rect">
            <a:avLst/>
          </a:prstGeom>
        </p:spPr>
        <p:txBody>
          <a:bodyPr wrap="square">
            <a:spAutoFit/>
          </a:bodyPr>
          <a:lstStyle/>
          <a:p>
            <a:pPr algn="ctr"/>
            <a:r>
              <a:rPr lang="zh-TW" altLang="en-US" sz="1600" b="1" dirty="0">
                <a:latin typeface="微軟正黑體" panose="020B0604030504040204" pitchFamily="34" charset="-120"/>
                <a:ea typeface="微軟正黑體" panose="020B0604030504040204" pitchFamily="34" charset="-120"/>
              </a:rPr>
              <a:t>公布</a:t>
            </a:r>
            <a:endParaRPr lang="en-US" altLang="zh-TW" sz="1600" b="1" dirty="0">
              <a:latin typeface="微軟正黑體" panose="020B0604030504040204" pitchFamily="34" charset="-120"/>
              <a:ea typeface="微軟正黑體" panose="020B0604030504040204" pitchFamily="34" charset="-120"/>
            </a:endParaRPr>
          </a:p>
          <a:p>
            <a:r>
              <a:rPr lang="zh-TW" altLang="en-US" sz="1600" b="1" dirty="0">
                <a:solidFill>
                  <a:srgbClr val="C00000"/>
                </a:solidFill>
                <a:latin typeface="PMingLiU" panose="02020500000000000000" pitchFamily="18" charset="-120"/>
                <a:ea typeface="PMingLiU" panose="02020500000000000000" pitchFamily="18" charset="-120"/>
              </a:rPr>
              <a:t>「</a:t>
            </a:r>
            <a:r>
              <a:rPr lang="zh-TW" altLang="zh-TW" sz="1600" b="1" dirty="0">
                <a:solidFill>
                  <a:srgbClr val="C00000"/>
                </a:solidFill>
                <a:latin typeface="微軟正黑體" panose="020B0604030504040204" pitchFamily="34" charset="-120"/>
                <a:ea typeface="微軟正黑體" panose="020B0604030504040204" pitchFamily="34" charset="-120"/>
              </a:rPr>
              <a:t>每日各商品大額交易人未沖銷部位結構</a:t>
            </a:r>
            <a:r>
              <a:rPr lang="zh-TW" altLang="en-US" sz="1600" b="1" dirty="0">
                <a:solidFill>
                  <a:srgbClr val="C00000"/>
                </a:solidFill>
                <a:latin typeface="標楷體" panose="03000509000000000000" pitchFamily="65" charset="-120"/>
                <a:ea typeface="標楷體" panose="03000509000000000000" pitchFamily="65" charset="-120"/>
              </a:rPr>
              <a:t>」</a:t>
            </a:r>
            <a:endParaRPr lang="zh-TW" altLang="en-US" sz="1600" b="1" spc="-100" dirty="0">
              <a:solidFill>
                <a:srgbClr val="C00000"/>
              </a:solidFill>
              <a:latin typeface="微軟正黑體" panose="020B0604030504040204" pitchFamily="34" charset="-120"/>
              <a:ea typeface="微軟正黑體" panose="020B0604030504040204" pitchFamily="34" charset="-120"/>
            </a:endParaRPr>
          </a:p>
        </p:txBody>
      </p:sp>
      <p:sp>
        <p:nvSpPr>
          <p:cNvPr id="19" name="矩形 18"/>
          <p:cNvSpPr/>
          <p:nvPr/>
        </p:nvSpPr>
        <p:spPr>
          <a:xfrm>
            <a:off x="4418675" y="2285352"/>
            <a:ext cx="1565223" cy="1077218"/>
          </a:xfrm>
          <a:prstGeom prst="rect">
            <a:avLst/>
          </a:prstGeom>
        </p:spPr>
        <p:txBody>
          <a:bodyPr wrap="square">
            <a:spAutoFit/>
          </a:bodyPr>
          <a:lstStyle/>
          <a:p>
            <a:pPr algn="ctr"/>
            <a:r>
              <a:rPr lang="zh-TW" altLang="en-US" sz="1600" b="1" dirty="0">
                <a:latin typeface="微軟正黑體" panose="020B0604030504040204" pitchFamily="34" charset="-120"/>
                <a:ea typeface="微軟正黑體" panose="020B0604030504040204" pitchFamily="34" charset="-120"/>
              </a:rPr>
              <a:t>公布</a:t>
            </a:r>
            <a:endParaRPr lang="en-US" altLang="zh-TW" sz="1600" b="1" dirty="0">
              <a:latin typeface="微軟正黑體" panose="020B0604030504040204" pitchFamily="34" charset="-120"/>
              <a:ea typeface="微軟正黑體" panose="020B0604030504040204" pitchFamily="34" charset="-120"/>
            </a:endParaRPr>
          </a:p>
          <a:p>
            <a:r>
              <a:rPr lang="zh-TW" altLang="zh-TW" sz="1600" b="1" dirty="0">
                <a:solidFill>
                  <a:srgbClr val="C00000"/>
                </a:solidFill>
                <a:latin typeface="微軟正黑體" panose="020B0604030504040204" pitchFamily="34" charset="-120"/>
                <a:ea typeface="微軟正黑體" panose="020B0604030504040204" pitchFamily="34" charset="-120"/>
              </a:rPr>
              <a:t>「每日三大法人期貨交易資訊</a:t>
            </a:r>
            <a:r>
              <a:rPr lang="zh-TW" altLang="en-US" sz="1600" b="1" dirty="0">
                <a:solidFill>
                  <a:srgbClr val="C00000"/>
                </a:solidFill>
                <a:latin typeface="標楷體" panose="03000509000000000000" pitchFamily="65" charset="-120"/>
                <a:ea typeface="標楷體" panose="03000509000000000000" pitchFamily="65" charset="-120"/>
              </a:rPr>
              <a:t>」</a:t>
            </a:r>
            <a:endParaRPr lang="zh-TW" altLang="en-US" sz="1600" b="1" dirty="0">
              <a:solidFill>
                <a:srgbClr val="C00000"/>
              </a:solidFill>
              <a:latin typeface="微軟正黑體" panose="020B0604030504040204" pitchFamily="34" charset="-120"/>
              <a:ea typeface="微軟正黑體" panose="020B0604030504040204" pitchFamily="34" charset="-120"/>
            </a:endParaRPr>
          </a:p>
        </p:txBody>
      </p:sp>
      <p:sp>
        <p:nvSpPr>
          <p:cNvPr id="22" name="矩形 21"/>
          <p:cNvSpPr/>
          <p:nvPr/>
        </p:nvSpPr>
        <p:spPr>
          <a:xfrm>
            <a:off x="5965040" y="2334558"/>
            <a:ext cx="1835741" cy="830997"/>
          </a:xfrm>
          <a:prstGeom prst="rect">
            <a:avLst/>
          </a:prstGeom>
        </p:spPr>
        <p:txBody>
          <a:bodyPr wrap="square">
            <a:spAutoFit/>
          </a:bodyPr>
          <a:lstStyle/>
          <a:p>
            <a:r>
              <a:rPr lang="zh-TW" altLang="en-US" sz="1600" b="1" dirty="0">
                <a:latin typeface="微軟正黑體" panose="020B0604030504040204" pitchFamily="34" charset="-120"/>
                <a:ea typeface="微軟正黑體" panose="020B0604030504040204" pitchFamily="34" charset="-120"/>
              </a:rPr>
              <a:t>陸續</a:t>
            </a:r>
            <a:r>
              <a:rPr lang="zh-TW" altLang="zh-TW" sz="1600" b="1" dirty="0">
                <a:latin typeface="微軟正黑體" panose="020B0604030504040204" pitchFamily="34" charset="-120"/>
                <a:ea typeface="微軟正黑體" panose="020B0604030504040204" pitchFamily="34" charset="-120"/>
              </a:rPr>
              <a:t>提供期貨市場共</a:t>
            </a:r>
            <a:r>
              <a:rPr lang="en-US" altLang="zh-TW" sz="1600" b="1" dirty="0">
                <a:solidFill>
                  <a:srgbClr val="C00000"/>
                </a:solidFill>
                <a:latin typeface="微軟正黑體" panose="020B0604030504040204" pitchFamily="34" charset="-120"/>
                <a:ea typeface="微軟正黑體" panose="020B0604030504040204" pitchFamily="34" charset="-120"/>
              </a:rPr>
              <a:t>130</a:t>
            </a:r>
            <a:r>
              <a:rPr lang="zh-TW" altLang="zh-TW" sz="1600" b="1" dirty="0">
                <a:solidFill>
                  <a:srgbClr val="C00000"/>
                </a:solidFill>
                <a:latin typeface="微軟正黑體" panose="020B0604030504040204" pitchFamily="34" charset="-120"/>
                <a:ea typeface="微軟正黑體" panose="020B0604030504040204" pitchFamily="34" charset="-120"/>
              </a:rPr>
              <a:t>項</a:t>
            </a:r>
            <a:r>
              <a:rPr lang="zh-TW" altLang="zh-TW" sz="1600" b="1" dirty="0">
                <a:latin typeface="微軟正黑體" panose="020B0604030504040204" pitchFamily="34" charset="-120"/>
                <a:ea typeface="微軟正黑體" panose="020B0604030504040204" pitchFamily="34" charset="-120"/>
              </a:rPr>
              <a:t>資料集於</a:t>
            </a:r>
            <a:r>
              <a:rPr lang="zh-TW" altLang="zh-TW" sz="1600" b="1" dirty="0">
                <a:solidFill>
                  <a:srgbClr val="C00000"/>
                </a:solidFill>
                <a:latin typeface="微軟正黑體" panose="020B0604030504040204" pitchFamily="34" charset="-120"/>
                <a:ea typeface="微軟正黑體" panose="020B0604030504040204" pitchFamily="34" charset="-120"/>
              </a:rPr>
              <a:t>政府資料開放平臺</a:t>
            </a:r>
            <a:endParaRPr lang="zh-TW" altLang="en-US" sz="1600" b="1" dirty="0">
              <a:solidFill>
                <a:srgbClr val="C00000"/>
              </a:solidFill>
              <a:latin typeface="微軟正黑體" panose="020B0604030504040204" pitchFamily="34" charset="-120"/>
              <a:ea typeface="微軟正黑體" panose="020B0604030504040204" pitchFamily="34" charset="-120"/>
            </a:endParaRPr>
          </a:p>
        </p:txBody>
      </p:sp>
      <p:sp>
        <p:nvSpPr>
          <p:cNvPr id="28" name="等腰三角形 27"/>
          <p:cNvSpPr/>
          <p:nvPr/>
        </p:nvSpPr>
        <p:spPr>
          <a:xfrm rot="5400000">
            <a:off x="7644363" y="1925181"/>
            <a:ext cx="235676" cy="20316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圓角矩形 33"/>
          <p:cNvSpPr/>
          <p:nvPr/>
        </p:nvSpPr>
        <p:spPr>
          <a:xfrm>
            <a:off x="195393" y="1686709"/>
            <a:ext cx="1176151" cy="715089"/>
          </a:xfrm>
          <a:prstGeom prst="roundRect">
            <a:avLst/>
          </a:prstGeom>
          <a:solidFill>
            <a:schemeClr val="accent1">
              <a:lumMod val="75000"/>
            </a:schemeClr>
          </a:solidFill>
        </p:spPr>
        <p:txBody>
          <a:bodyPr wrap="square">
            <a:spAutoFit/>
          </a:bodyPr>
          <a:lstStyle/>
          <a:p>
            <a:pPr algn="ctr"/>
            <a:r>
              <a:rPr lang="zh-TW" altLang="en-US" b="1" dirty="0" smtClean="0">
                <a:solidFill>
                  <a:schemeClr val="bg1"/>
                </a:solidFill>
                <a:latin typeface="微軟正黑體" panose="020B0604030504040204" pitchFamily="34" charset="-120"/>
                <a:ea typeface="微軟正黑體" panose="020B0604030504040204" pitchFamily="34" charset="-120"/>
              </a:rPr>
              <a:t>期貨市場重要資訊</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pic>
        <p:nvPicPr>
          <p:cNvPr id="38" name="圖片 37"/>
          <p:cNvPicPr>
            <a:picLocks noChangeAspect="1"/>
          </p:cNvPicPr>
          <p:nvPr/>
        </p:nvPicPr>
        <p:blipFill>
          <a:blip r:embed="rId4"/>
          <a:stretch>
            <a:fillRect/>
          </a:stretch>
        </p:blipFill>
        <p:spPr>
          <a:xfrm>
            <a:off x="3924583" y="3491105"/>
            <a:ext cx="1302633" cy="1017847"/>
          </a:xfrm>
          <a:prstGeom prst="rect">
            <a:avLst/>
          </a:prstGeom>
        </p:spPr>
      </p:pic>
      <p:sp>
        <p:nvSpPr>
          <p:cNvPr id="41" name="矩形 40"/>
          <p:cNvSpPr/>
          <p:nvPr/>
        </p:nvSpPr>
        <p:spPr>
          <a:xfrm>
            <a:off x="805381" y="4708459"/>
            <a:ext cx="7815532" cy="1426031"/>
          </a:xfrm>
          <a:prstGeom prst="rect">
            <a:avLst/>
          </a:prstGeom>
        </p:spPr>
        <p:txBody>
          <a:bodyPr wrap="square">
            <a:spAutoFit/>
          </a:bodyPr>
          <a:lstStyle/>
          <a:p>
            <a:pPr marL="266700" indent="-266700" algn="just">
              <a:lnSpc>
                <a:spcPts val="2300"/>
              </a:lnSpc>
            </a:pPr>
            <a:r>
              <a:rPr lang="en-US" altLang="zh-TW" b="1" dirty="0" smtClean="0">
                <a:latin typeface="微軟正黑體" panose="020B0604030504040204" pitchFamily="34" charset="-120"/>
                <a:ea typeface="微軟正黑體" panose="020B0604030504040204" pitchFamily="34" charset="-120"/>
              </a:rPr>
              <a:t>1.</a:t>
            </a:r>
            <a:r>
              <a:rPr lang="zh-TW" altLang="zh-TW" b="1" dirty="0">
                <a:latin typeface="微軟正黑體" panose="020B0604030504040204" pitchFamily="34" charset="-120"/>
                <a:ea typeface="微軟正黑體" panose="020B0604030504040204" pitchFamily="34" charset="-120"/>
              </a:rPr>
              <a:t>平衡一般交易人與法人間資訊不對等之</a:t>
            </a:r>
            <a:r>
              <a:rPr lang="zh-TW" altLang="zh-TW" b="1" dirty="0" smtClean="0">
                <a:latin typeface="微軟正黑體" panose="020B0604030504040204" pitchFamily="34" charset="-120"/>
                <a:ea typeface="微軟正黑體" panose="020B0604030504040204" pitchFamily="34" charset="-120"/>
              </a:rPr>
              <a:t>情形</a:t>
            </a:r>
            <a:endParaRPr lang="en-US" altLang="zh-TW" b="1" dirty="0" smtClean="0">
              <a:latin typeface="微軟正黑體" panose="020B0604030504040204" pitchFamily="34" charset="-120"/>
              <a:ea typeface="微軟正黑體" panose="020B0604030504040204" pitchFamily="34" charset="-120"/>
            </a:endParaRPr>
          </a:p>
          <a:p>
            <a:pPr marL="180975" indent="-180975" algn="just">
              <a:lnSpc>
                <a:spcPts val="2300"/>
              </a:lnSpc>
              <a:spcBef>
                <a:spcPts val="600"/>
              </a:spcBef>
            </a:pPr>
            <a:r>
              <a:rPr lang="en-US" altLang="zh-TW" b="1" dirty="0">
                <a:solidFill>
                  <a:schemeClr val="tx2">
                    <a:lumMod val="50000"/>
                  </a:schemeClr>
                </a:solidFill>
                <a:latin typeface="微軟正黑體" panose="020B0604030504040204" pitchFamily="34" charset="-120"/>
                <a:ea typeface="微軟正黑體" panose="020B0604030504040204" pitchFamily="34" charset="-120"/>
              </a:rPr>
              <a:t>2</a:t>
            </a:r>
            <a:r>
              <a:rPr lang="en-US" altLang="zh-TW" b="1" dirty="0" smtClean="0">
                <a:solidFill>
                  <a:schemeClr val="tx2">
                    <a:lumMod val="50000"/>
                  </a:schemeClr>
                </a:solidFill>
                <a:latin typeface="微軟正黑體" panose="020B0604030504040204" pitchFamily="34" charset="-120"/>
                <a:ea typeface="微軟正黑體" panose="020B0604030504040204" pitchFamily="34" charset="-120"/>
              </a:rPr>
              <a:t>.</a:t>
            </a:r>
            <a:r>
              <a:rPr lang="zh-TW" altLang="zh-TW" b="1" dirty="0">
                <a:solidFill>
                  <a:schemeClr val="tx2">
                    <a:lumMod val="50000"/>
                  </a:schemeClr>
                </a:solidFill>
                <a:latin typeface="微軟正黑體" panose="020B0604030504040204" pitchFamily="34" charset="-120"/>
                <a:ea typeface="微軟正黑體" panose="020B0604030504040204" pitchFamily="34" charset="-120"/>
              </a:rPr>
              <a:t>交易人</a:t>
            </a:r>
            <a:r>
              <a:rPr lang="zh-TW" altLang="en-US" b="1" dirty="0">
                <a:solidFill>
                  <a:schemeClr val="tx2">
                    <a:lumMod val="50000"/>
                  </a:schemeClr>
                </a:solidFill>
                <a:latin typeface="微軟正黑體" panose="020B0604030504040204" pitchFamily="34" charset="-120"/>
                <a:ea typeface="微軟正黑體" panose="020B0604030504040204" pitchFamily="34" charset="-120"/>
              </a:rPr>
              <a:t>結合</a:t>
            </a:r>
            <a:r>
              <a:rPr lang="zh-TW" altLang="zh-TW" b="1" dirty="0">
                <a:solidFill>
                  <a:schemeClr val="tx2">
                    <a:lumMod val="50000"/>
                  </a:schemeClr>
                </a:solidFill>
                <a:latin typeface="微軟正黑體" panose="020B0604030504040204" pitchFamily="34" charset="-120"/>
                <a:ea typeface="微軟正黑體" panose="020B0604030504040204" pitchFamily="34" charset="-120"/>
              </a:rPr>
              <a:t>期貨市場資訊</a:t>
            </a:r>
            <a:r>
              <a:rPr lang="zh-TW" altLang="en-US" b="1" dirty="0">
                <a:solidFill>
                  <a:schemeClr val="tx2">
                    <a:lumMod val="50000"/>
                  </a:schemeClr>
                </a:solidFill>
                <a:latin typeface="微軟正黑體" panose="020B0604030504040204" pitchFamily="34" charset="-120"/>
                <a:ea typeface="微軟正黑體" panose="020B0604030504040204" pitchFamily="34" charset="-120"/>
              </a:rPr>
              <a:t>與其他外部</a:t>
            </a:r>
            <a:r>
              <a:rPr lang="zh-TW" altLang="zh-TW" b="1" dirty="0">
                <a:solidFill>
                  <a:schemeClr val="tx2">
                    <a:lumMod val="50000"/>
                  </a:schemeClr>
                </a:solidFill>
                <a:latin typeface="微軟正黑體" panose="020B0604030504040204" pitchFamily="34" charset="-120"/>
                <a:ea typeface="微軟正黑體" panose="020B0604030504040204" pitchFamily="34" charset="-120"/>
              </a:rPr>
              <a:t>資訊，進行綜合分析，有助評估交易策略風險及作出關鍵決策</a:t>
            </a:r>
            <a:endParaRPr lang="zh-TW" altLang="en-US" b="1" dirty="0">
              <a:solidFill>
                <a:schemeClr val="tx2">
                  <a:lumMod val="50000"/>
                </a:schemeClr>
              </a:solidFill>
              <a:latin typeface="微軟正黑體" panose="020B0604030504040204" pitchFamily="34" charset="-120"/>
              <a:ea typeface="微軟正黑體" panose="020B0604030504040204" pitchFamily="34" charset="-120"/>
            </a:endParaRPr>
          </a:p>
          <a:p>
            <a:pPr marL="266700" indent="-266700" algn="just">
              <a:lnSpc>
                <a:spcPts val="2300"/>
              </a:lnSpc>
              <a:spcBef>
                <a:spcPts val="600"/>
              </a:spcBef>
            </a:pPr>
            <a:r>
              <a:rPr lang="en-US" altLang="zh-TW" b="1" dirty="0">
                <a:solidFill>
                  <a:schemeClr val="tx2">
                    <a:lumMod val="50000"/>
                  </a:schemeClr>
                </a:solidFill>
                <a:latin typeface="微軟正黑體" panose="020B0604030504040204" pitchFamily="34" charset="-120"/>
                <a:ea typeface="微軟正黑體" panose="020B0604030504040204" pitchFamily="34" charset="-120"/>
              </a:rPr>
              <a:t>3</a:t>
            </a:r>
            <a:r>
              <a:rPr lang="en-US" altLang="zh-TW" b="1" dirty="0" smtClean="0">
                <a:solidFill>
                  <a:schemeClr val="tx2">
                    <a:lumMod val="50000"/>
                  </a:schemeClr>
                </a:solidFill>
                <a:latin typeface="微軟正黑體" panose="020B0604030504040204" pitchFamily="34" charset="-120"/>
                <a:ea typeface="微軟正黑體" panose="020B0604030504040204" pitchFamily="34" charset="-120"/>
              </a:rPr>
              <a:t>.</a:t>
            </a:r>
            <a:r>
              <a:rPr lang="zh-TW" altLang="zh-TW" b="1" dirty="0">
                <a:latin typeface="微軟正黑體" panose="020B0604030504040204" pitchFamily="34" charset="-120"/>
                <a:ea typeface="微軟正黑體" panose="020B0604030504040204" pitchFamily="34" charset="-120"/>
              </a:rPr>
              <a:t>增加市場上理財軟體與投資研究網站相關資訊加值服務取用資料方便</a:t>
            </a:r>
            <a:r>
              <a:rPr lang="zh-TW" altLang="zh-TW" b="1" dirty="0" smtClean="0">
                <a:latin typeface="微軟正黑體" panose="020B0604030504040204" pitchFamily="34" charset="-120"/>
                <a:ea typeface="微軟正黑體" panose="020B0604030504040204" pitchFamily="34" charset="-120"/>
              </a:rPr>
              <a:t>性</a:t>
            </a:r>
            <a:endParaRPr lang="en-US" altLang="zh-TW" b="1" dirty="0" smtClean="0">
              <a:latin typeface="微軟正黑體" panose="020B0604030504040204" pitchFamily="34" charset="-120"/>
              <a:ea typeface="微軟正黑體" panose="020B0604030504040204" pitchFamily="34" charset="-120"/>
            </a:endParaRPr>
          </a:p>
        </p:txBody>
      </p:sp>
      <p:sp>
        <p:nvSpPr>
          <p:cNvPr id="30" name="圓角矩形 29"/>
          <p:cNvSpPr/>
          <p:nvPr/>
        </p:nvSpPr>
        <p:spPr>
          <a:xfrm>
            <a:off x="7904033" y="1686922"/>
            <a:ext cx="1119197" cy="715089"/>
          </a:xfrm>
          <a:prstGeom prst="roundRect">
            <a:avLst/>
          </a:prstGeom>
          <a:solidFill>
            <a:srgbClr val="FF5050"/>
          </a:solidFill>
        </p:spPr>
        <p:txBody>
          <a:bodyPr wrap="square">
            <a:spAutoFit/>
          </a:bodyPr>
          <a:lstStyle/>
          <a:p>
            <a:r>
              <a:rPr lang="zh-TW" altLang="en-US" b="1" spc="-120" dirty="0">
                <a:solidFill>
                  <a:schemeClr val="bg1"/>
                </a:solidFill>
                <a:latin typeface="微軟正黑體" panose="020B0604030504040204" pitchFamily="34" charset="-120"/>
                <a:ea typeface="微軟正黑體" panose="020B0604030504040204" pitchFamily="34" charset="-120"/>
              </a:rPr>
              <a:t>廣為業界使用</a:t>
            </a:r>
          </a:p>
        </p:txBody>
      </p:sp>
      <p:sp>
        <p:nvSpPr>
          <p:cNvPr id="5" name="圓角矩形 4"/>
          <p:cNvSpPr/>
          <p:nvPr/>
        </p:nvSpPr>
        <p:spPr>
          <a:xfrm>
            <a:off x="719117" y="4524570"/>
            <a:ext cx="7988060" cy="1652867"/>
          </a:xfrm>
          <a:prstGeom prst="roundRect">
            <a:avLst/>
          </a:prstGeom>
          <a:noFill/>
          <a:ln w="28575">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向右箭號 30"/>
          <p:cNvSpPr/>
          <p:nvPr/>
        </p:nvSpPr>
        <p:spPr>
          <a:xfrm>
            <a:off x="1382742" y="1838625"/>
            <a:ext cx="132307" cy="426663"/>
          </a:xfrm>
          <a:prstGeom prst="rightArrow">
            <a:avLst>
              <a:gd name="adj1" fmla="val 50000"/>
              <a:gd name="adj2" fmla="val 10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文字方塊 28"/>
          <p:cNvSpPr txBox="1"/>
          <p:nvPr/>
        </p:nvSpPr>
        <p:spPr>
          <a:xfrm>
            <a:off x="1668367" y="2032466"/>
            <a:ext cx="707814" cy="369332"/>
          </a:xfrm>
          <a:prstGeom prst="rect">
            <a:avLst/>
          </a:prstGeom>
          <a:noFill/>
        </p:spPr>
        <p:txBody>
          <a:bodyPr wrap="square" rtlCol="0">
            <a:spAutoFit/>
          </a:bodyPr>
          <a:lstStyle/>
          <a:p>
            <a:r>
              <a:rPr lang="en-US" altLang="zh-TW" b="1" dirty="0" smtClean="0">
                <a:solidFill>
                  <a:schemeClr val="accent6">
                    <a:lumMod val="75000"/>
                  </a:schemeClr>
                </a:solidFill>
              </a:rPr>
              <a:t>87/7</a:t>
            </a:r>
            <a:endParaRPr lang="zh-TW" altLang="en-US" b="1" dirty="0">
              <a:solidFill>
                <a:schemeClr val="accent6">
                  <a:lumMod val="75000"/>
                </a:schemeClr>
              </a:solidFill>
            </a:endParaRPr>
          </a:p>
        </p:txBody>
      </p:sp>
      <p:sp>
        <p:nvSpPr>
          <p:cNvPr id="32" name="矩形 31"/>
          <p:cNvSpPr/>
          <p:nvPr/>
        </p:nvSpPr>
        <p:spPr>
          <a:xfrm>
            <a:off x="1365787" y="2299620"/>
            <a:ext cx="1312974" cy="830997"/>
          </a:xfrm>
          <a:prstGeom prst="rect">
            <a:avLst/>
          </a:prstGeom>
        </p:spPr>
        <p:txBody>
          <a:bodyPr wrap="square">
            <a:spAutoFit/>
          </a:bodyPr>
          <a:lstStyle/>
          <a:p>
            <a:r>
              <a:rPr lang="zh-TW" altLang="en-US" sz="1600" b="1" dirty="0">
                <a:latin typeface="微軟正黑體" panose="020B0604030504040204" pitchFamily="34" charset="-120"/>
                <a:ea typeface="微軟正黑體" panose="020B0604030504040204" pitchFamily="34" charset="-120"/>
              </a:rPr>
              <a:t>期交所公布</a:t>
            </a:r>
            <a:r>
              <a:rPr lang="zh-TW" altLang="en-US" sz="1600" b="1" dirty="0" smtClean="0">
                <a:solidFill>
                  <a:srgbClr val="C00000"/>
                </a:solidFill>
                <a:latin typeface="PMingLiU" panose="02020500000000000000" pitchFamily="18" charset="-120"/>
                <a:ea typeface="PMingLiU" panose="02020500000000000000" pitchFamily="18" charset="-120"/>
              </a:rPr>
              <a:t>「</a:t>
            </a:r>
            <a:r>
              <a:rPr lang="zh-TW" altLang="en-US" sz="1600" b="1" dirty="0">
                <a:solidFill>
                  <a:srgbClr val="C00000"/>
                </a:solidFill>
                <a:latin typeface="微軟正黑體" panose="020B0604030504040204" pitchFamily="34" charset="-120"/>
                <a:ea typeface="微軟正黑體" panose="020B0604030504040204" pitchFamily="34" charset="-120"/>
              </a:rPr>
              <a:t>期貨</a:t>
            </a:r>
            <a:r>
              <a:rPr lang="zh-TW" altLang="zh-TW" sz="1600" b="1" dirty="0" smtClean="0">
                <a:solidFill>
                  <a:srgbClr val="C00000"/>
                </a:solidFill>
                <a:latin typeface="微軟正黑體" panose="020B0604030504040204" pitchFamily="34" charset="-120"/>
                <a:ea typeface="微軟正黑體" panose="020B0604030504040204" pitchFamily="34" charset="-120"/>
              </a:rPr>
              <a:t>每日交易</a:t>
            </a:r>
            <a:r>
              <a:rPr lang="zh-TW" altLang="zh-TW" sz="1600" b="1" dirty="0">
                <a:solidFill>
                  <a:srgbClr val="C00000"/>
                </a:solidFill>
                <a:latin typeface="微軟正黑體" panose="020B0604030504040204" pitchFamily="34" charset="-120"/>
                <a:ea typeface="微軟正黑體" panose="020B0604030504040204" pitchFamily="34" charset="-120"/>
              </a:rPr>
              <a:t>行情</a:t>
            </a:r>
            <a:r>
              <a:rPr lang="zh-TW" altLang="en-US" sz="1600" b="1" dirty="0">
                <a:solidFill>
                  <a:srgbClr val="C00000"/>
                </a:solidFill>
                <a:latin typeface="標楷體" panose="03000509000000000000" pitchFamily="65" charset="-120"/>
                <a:ea typeface="標楷體" panose="03000509000000000000" pitchFamily="65" charset="-120"/>
              </a:rPr>
              <a:t>」</a:t>
            </a:r>
            <a:endParaRPr lang="zh-TW" altLang="en-US" sz="1600" b="1" spc="-100" dirty="0">
              <a:solidFill>
                <a:srgbClr val="C00000"/>
              </a:solidFill>
              <a:latin typeface="微軟正黑體" panose="020B0604030504040204" pitchFamily="34" charset="-120"/>
              <a:ea typeface="微軟正黑體" panose="020B0604030504040204" pitchFamily="34" charset="-120"/>
            </a:endParaRPr>
          </a:p>
        </p:txBody>
      </p:sp>
      <p:pic>
        <p:nvPicPr>
          <p:cNvPr id="33" name="圖片 32"/>
          <p:cNvPicPr>
            <a:picLocks noChangeAspect="1"/>
          </p:cNvPicPr>
          <p:nvPr/>
        </p:nvPicPr>
        <p:blipFill>
          <a:blip r:embed="rId2">
            <a:extLst>
              <a:ext uri="{BEBA8EAE-BF5A-486C-A8C5-ECC9F3942E4B}">
                <a14:imgProps xmlns:a14="http://schemas.microsoft.com/office/drawing/2010/main">
                  <a14:imgLayer r:embed="rId3">
                    <a14:imgEffect>
                      <a14:backgroundRemoval t="0" b="100000" l="0" r="99091"/>
                    </a14:imgEffect>
                  </a14:imgLayer>
                </a14:imgProps>
              </a:ext>
            </a:extLst>
          </a:blip>
          <a:stretch>
            <a:fillRect/>
          </a:stretch>
        </p:blipFill>
        <p:spPr>
          <a:xfrm>
            <a:off x="1773725" y="1437841"/>
            <a:ext cx="463490" cy="636245"/>
          </a:xfrm>
          <a:prstGeom prst="rect">
            <a:avLst/>
          </a:prstGeom>
        </p:spPr>
      </p:pic>
      <p:pic>
        <p:nvPicPr>
          <p:cNvPr id="27" name="圖片 26"/>
          <p:cNvPicPr>
            <a:picLocks noChangeAspect="1"/>
          </p:cNvPicPr>
          <p:nvPr/>
        </p:nvPicPr>
        <p:blipFill>
          <a:blip r:embed="rId5"/>
          <a:stretch>
            <a:fillRect/>
          </a:stretch>
        </p:blipFill>
        <p:spPr>
          <a:xfrm>
            <a:off x="947431" y="3586477"/>
            <a:ext cx="2857500" cy="790575"/>
          </a:xfrm>
          <a:prstGeom prst="rect">
            <a:avLst/>
          </a:prstGeom>
        </p:spPr>
      </p:pic>
    </p:spTree>
    <p:extLst>
      <p:ext uri="{BB962C8B-B14F-4D97-AF65-F5344CB8AC3E}">
        <p14:creationId xmlns:p14="http://schemas.microsoft.com/office/powerpoint/2010/main" val="34744867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11173</TotalTime>
  <Words>3306</Words>
  <Application>Microsoft Office PowerPoint</Application>
  <PresentationFormat>如螢幕大小 (4:3)</PresentationFormat>
  <Paragraphs>391</Paragraphs>
  <Slides>32</Slides>
  <Notes>9</Notes>
  <HiddenSlides>0</HiddenSlides>
  <MMClips>0</MMClips>
  <ScaleCrop>false</ScaleCrop>
  <HeadingPairs>
    <vt:vector size="6" baseType="variant">
      <vt:variant>
        <vt:lpstr>使用字型</vt:lpstr>
      </vt:variant>
      <vt:variant>
        <vt:i4>14</vt:i4>
      </vt:variant>
      <vt:variant>
        <vt:lpstr>佈景主題</vt:lpstr>
      </vt:variant>
      <vt:variant>
        <vt:i4>1</vt:i4>
      </vt:variant>
      <vt:variant>
        <vt:lpstr>投影片標題</vt:lpstr>
      </vt:variant>
      <vt:variant>
        <vt:i4>32</vt:i4>
      </vt:variant>
    </vt:vector>
  </HeadingPairs>
  <TitlesOfParts>
    <vt:vector size="47" baseType="lpstr">
      <vt:lpstr>等线</vt:lpstr>
      <vt:lpstr>Dotum</vt:lpstr>
      <vt:lpstr>Lato</vt:lpstr>
      <vt:lpstr>Mangal</vt:lpstr>
      <vt:lpstr>Microsoft YaHei</vt:lpstr>
      <vt:lpstr>微軟正黑體</vt:lpstr>
      <vt:lpstr>新細明體</vt:lpstr>
      <vt:lpstr>新細明體</vt:lpstr>
      <vt:lpstr>標楷體</vt:lpstr>
      <vt:lpstr>Arial</vt:lpstr>
      <vt:lpstr>Calibri</vt:lpstr>
      <vt:lpstr>Calibri Light</vt:lpstr>
      <vt:lpstr>Times New Roman</vt:lpstr>
      <vt:lpstr>Wingdings</vt:lpstr>
      <vt:lpstr>Office 佈景主題</vt:lpstr>
      <vt:lpstr>PowerPoint 簡報</vt:lpstr>
      <vt:lpstr>大綱</vt:lpstr>
      <vt:lpstr>PowerPoint 簡報</vt:lpstr>
      <vt:lpstr>應用或服務簡介</vt:lpstr>
      <vt:lpstr>應用之資料</vt:lpstr>
      <vt:lpstr>應用之資料(續)</vt:lpstr>
      <vt:lpstr>PowerPoint 簡報</vt:lpstr>
      <vt:lpstr>PowerPoint 簡報</vt:lpstr>
      <vt:lpstr>一、緣起與目的</vt:lpstr>
      <vt:lpstr>PowerPoint 簡報</vt:lpstr>
      <vt:lpstr>二、應用與服務定位及功能</vt:lpstr>
      <vt:lpstr>二、應用與服務定位及功能(續)</vt:lpstr>
      <vt:lpstr>二、應用與服務定位及功能(續)</vt:lpstr>
      <vt:lpstr>二、應用與服務定位及功能(續)</vt:lpstr>
      <vt:lpstr>PowerPoint 簡報</vt:lpstr>
      <vt:lpstr>三、服務整合程度</vt:lpstr>
      <vt:lpstr>三、服務整合程度(續)</vt:lpstr>
      <vt:lpstr>三、服務整合程度(續)</vt:lpstr>
      <vt:lpstr>三、服務整合程度(續)</vt:lpstr>
      <vt:lpstr>三、服務整合程度(續)</vt:lpstr>
      <vt:lpstr>三、服務整合程度(續)</vt:lpstr>
      <vt:lpstr>三、服務整合程度(續)</vt:lpstr>
      <vt:lpstr>PowerPoint 簡報</vt:lpstr>
      <vt:lpstr>四、應用效益</vt:lpstr>
      <vt:lpstr>四、應用效益(續)</vt:lpstr>
      <vt:lpstr>四、應用效益(續)</vt:lpstr>
      <vt:lpstr>PowerPoint 簡報</vt:lpstr>
      <vt:lpstr>五、未來潛力</vt:lpstr>
      <vt:lpstr>五、未來潛力(續)</vt:lpstr>
      <vt:lpstr>PowerPoint 簡報</vt:lpstr>
      <vt:lpstr>結論</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二組</dc:creator>
  <cp:lastModifiedBy>交易部-李慎</cp:lastModifiedBy>
  <cp:revision>657</cp:revision>
  <cp:lastPrinted>2020-07-28T09:51:44Z</cp:lastPrinted>
  <dcterms:created xsi:type="dcterms:W3CDTF">2017-11-07T06:23:22Z</dcterms:created>
  <dcterms:modified xsi:type="dcterms:W3CDTF">2020-07-28T10:01:15Z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